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6"/>
  </p:notesMasterIdLst>
  <p:sldIdLst>
    <p:sldId id="438" r:id="rId2"/>
    <p:sldId id="257" r:id="rId3"/>
    <p:sldId id="258" r:id="rId4"/>
    <p:sldId id="462" r:id="rId5"/>
    <p:sldId id="463" r:id="rId6"/>
    <p:sldId id="262" r:id="rId7"/>
    <p:sldId id="263" r:id="rId8"/>
    <p:sldId id="464" r:id="rId9"/>
    <p:sldId id="289" r:id="rId10"/>
    <p:sldId id="291" r:id="rId11"/>
    <p:sldId id="294" r:id="rId12"/>
    <p:sldId id="295" r:id="rId13"/>
    <p:sldId id="303" r:id="rId14"/>
    <p:sldId id="304" r:id="rId15"/>
    <p:sldId id="306" r:id="rId16"/>
    <p:sldId id="307" r:id="rId17"/>
    <p:sldId id="320" r:id="rId18"/>
    <p:sldId id="321" r:id="rId19"/>
    <p:sldId id="322" r:id="rId20"/>
    <p:sldId id="323" r:id="rId21"/>
    <p:sldId id="326" r:id="rId22"/>
    <p:sldId id="327" r:id="rId23"/>
    <p:sldId id="328"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466" r:id="rId38"/>
    <p:sldId id="348" r:id="rId39"/>
    <p:sldId id="350" r:id="rId40"/>
    <p:sldId id="351" r:id="rId41"/>
    <p:sldId id="467" r:id="rId42"/>
    <p:sldId id="468" r:id="rId43"/>
    <p:sldId id="367" r:id="rId44"/>
    <p:sldId id="474" r:id="rId45"/>
    <p:sldId id="475" r:id="rId46"/>
    <p:sldId id="476" r:id="rId47"/>
    <p:sldId id="477" r:id="rId48"/>
    <p:sldId id="478" r:id="rId49"/>
    <p:sldId id="369" r:id="rId50"/>
    <p:sldId id="370" r:id="rId51"/>
    <p:sldId id="439" r:id="rId52"/>
    <p:sldId id="371" r:id="rId53"/>
    <p:sldId id="372" r:id="rId54"/>
    <p:sldId id="373" r:id="rId55"/>
    <p:sldId id="377" r:id="rId56"/>
    <p:sldId id="479" r:id="rId57"/>
    <p:sldId id="445" r:id="rId58"/>
    <p:sldId id="447" r:id="rId59"/>
    <p:sldId id="446" r:id="rId60"/>
    <p:sldId id="448" r:id="rId61"/>
    <p:sldId id="480" r:id="rId62"/>
    <p:sldId id="450" r:id="rId63"/>
    <p:sldId id="451" r:id="rId64"/>
    <p:sldId id="452" r:id="rId65"/>
    <p:sldId id="453" r:id="rId66"/>
    <p:sldId id="454" r:id="rId67"/>
    <p:sldId id="455" r:id="rId68"/>
    <p:sldId id="481" r:id="rId69"/>
    <p:sldId id="457" r:id="rId70"/>
    <p:sldId id="458" r:id="rId71"/>
    <p:sldId id="460" r:id="rId72"/>
    <p:sldId id="378" r:id="rId73"/>
    <p:sldId id="379" r:id="rId74"/>
    <p:sldId id="380" r:id="rId75"/>
    <p:sldId id="381" r:id="rId76"/>
    <p:sldId id="382" r:id="rId77"/>
    <p:sldId id="383" r:id="rId78"/>
    <p:sldId id="384" r:id="rId79"/>
    <p:sldId id="385" r:id="rId80"/>
    <p:sldId id="386" r:id="rId81"/>
    <p:sldId id="387" r:id="rId82"/>
    <p:sldId id="437" r:id="rId83"/>
    <p:sldId id="465" r:id="rId84"/>
    <p:sldId id="482" r:id="rId85"/>
  </p:sldIdLst>
  <p:sldSz cx="9144000" cy="6858000" type="screen4x3"/>
  <p:notesSz cx="6858000" cy="9144000"/>
  <p:custDataLst>
    <p:tags r:id="rId87"/>
  </p:custDataLst>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0000"/>
    <a:srgbClr val="FFCC66"/>
    <a:srgbClr val="FF6600"/>
    <a:srgbClr val="FF9933"/>
    <a:srgbClr val="800000"/>
    <a:srgbClr val="CC0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6" autoAdjust="0"/>
    <p:restoredTop sz="85125" autoAdjust="0"/>
  </p:normalViewPr>
  <p:slideViewPr>
    <p:cSldViewPr>
      <p:cViewPr>
        <p:scale>
          <a:sx n="50" d="100"/>
          <a:sy n="50" d="100"/>
        </p:scale>
        <p:origin x="-1860" y="-30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2119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119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2119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744B7214-DDAE-4CAF-82FB-07F352D61C1F}" type="slidenum">
              <a:rPr lang="en-US" altLang="zh-CN"/>
              <a:pPr>
                <a:defRPr/>
              </a:pPr>
              <a:t>‹#›</a:t>
            </a:fld>
            <a:endParaRPr lang="en-US" altLang="zh-CN"/>
          </a:p>
        </p:txBody>
      </p:sp>
    </p:spTree>
    <p:extLst>
      <p:ext uri="{BB962C8B-B14F-4D97-AF65-F5344CB8AC3E}">
        <p14:creationId xmlns:p14="http://schemas.microsoft.com/office/powerpoint/2010/main" val="13050555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aike.baidu.com/view/170168.htm"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baike.baidu.com/view/48494.htm" TargetMode="External"/><Relationship Id="rId4" Type="http://schemas.openxmlformats.org/officeDocument/2006/relationships/hyperlink" Target="http://imgsrc.baidu.com/baike/pic/item/99636c0e220a2add7acbe136.jp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4554045-1BAC-43FA-9B85-69159339BD23}" type="slidenum">
              <a:rPr lang="en-US" altLang="zh-CN"/>
              <a:pPr eaLnBrk="1" hangingPunct="1"/>
              <a:t>1</a:t>
            </a:fld>
            <a:endParaRPr lang="en-US" altLang="zh-CN"/>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9FA3990-920B-4A20-99B3-15364B59F354}" type="slidenum">
              <a:rPr lang="en-US" altLang="zh-CN"/>
              <a:pPr eaLnBrk="1" hangingPunct="1"/>
              <a:t>10</a:t>
            </a:fld>
            <a:endParaRPr lang="en-US" altLang="zh-CN"/>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ECA16FD-2564-45C4-820E-8F967D5607BE}" type="slidenum">
              <a:rPr lang="en-US" altLang="zh-CN"/>
              <a:pPr eaLnBrk="1" hangingPunct="1"/>
              <a:t>11</a:t>
            </a:fld>
            <a:endParaRPr lang="en-US" altLang="zh-CN"/>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84B3BA9-4EC4-4868-A58B-4A9ECC4F8D05}" type="slidenum">
              <a:rPr lang="en-US" altLang="zh-CN"/>
              <a:pPr eaLnBrk="1" hangingPunct="1"/>
              <a:t>12</a:t>
            </a:fld>
            <a:endParaRPr lang="en-US" altLang="zh-CN"/>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晕轮效应，又称“光环效应”、“成见效应”、“</a:t>
            </a:r>
            <a:r>
              <a:rPr lang="zh-CN" altLang="en-US" smtClean="0">
                <a:hlinkClick r:id="rId3"/>
              </a:rPr>
              <a:t>光晕</a:t>
            </a:r>
            <a:r>
              <a:rPr lang="zh-CN" altLang="en-US" smtClean="0"/>
              <a:t>现象”，是指在人际相互作用过程中形成的一种夸大的社会印象，正如日、月的光辉，在云雾的作用下扩大到四周，形成一种光环作用。常表现在一个人对另一个人（或事物）的最初印象决定了他的总体看法，而看不准对方的真实品质，形成一种好的或坏的“成见”。所以晕轮效应也可以称为“以点概面效应”。是主观推断的泛化、定势的结果。</a:t>
            </a:r>
            <a:br>
              <a:rPr lang="zh-CN" altLang="en-US" smtClean="0"/>
            </a:br>
            <a:r>
              <a:rPr lang="zh-CN" altLang="en-US" smtClean="0"/>
              <a:t/>
            </a:r>
            <a:br>
              <a:rPr lang="zh-CN" altLang="en-US" smtClean="0"/>
            </a:br>
            <a:r>
              <a:rPr lang="zh-CN" altLang="en-US" smtClean="0"/>
              <a:t>　　这种强烈知觉的品质或特点，就象月亮形式的光环一样，向周围弥漫、扩散，从而掩盖了其它品质或特点所以就形象地称之为光环效应。</a:t>
            </a:r>
            <a:br>
              <a:rPr lang="zh-CN" altLang="en-US" smtClean="0"/>
            </a:br>
            <a:r>
              <a:rPr lang="zh-CN" altLang="en-US" smtClean="0"/>
              <a:t/>
            </a:r>
            <a:br>
              <a:rPr lang="zh-CN" altLang="en-US" smtClean="0"/>
            </a:br>
            <a:r>
              <a:rPr lang="zh-CN" altLang="en-US" smtClean="0"/>
              <a:t>　　有时候晕轮效应会对人际关系产生积极效应，比如你对人诚恳，那么即便你能力较差，别人对你也会非常信任，因为对方只看见你的诚恳。</a:t>
            </a:r>
            <a:br>
              <a:rPr lang="zh-CN" altLang="en-US" smtClean="0"/>
            </a:br>
            <a:r>
              <a:rPr lang="zh-CN" altLang="en-US" smtClean="0">
                <a:hlinkClick r:id="rId4"/>
              </a:rPr>
              <a:t> </a:t>
            </a:r>
            <a:r>
              <a:rPr lang="zh-CN" altLang="en-US" smtClean="0"/>
              <a:t/>
            </a:r>
            <a:br>
              <a:rPr lang="zh-CN" altLang="en-US" smtClean="0"/>
            </a:br>
            <a:r>
              <a:rPr lang="zh-CN" altLang="en-US" smtClean="0"/>
              <a:t>　　最典型的例子，就是当我们看到某个明星在媒体上爆出一些丑闻时总是很惊讶，而事实上我们心中这个明星的形象根本就是她在银幕或媒体上展现给我们的那圈“</a:t>
            </a:r>
            <a:r>
              <a:rPr lang="zh-CN" altLang="en-US" smtClean="0">
                <a:hlinkClick r:id="rId5"/>
              </a:rPr>
              <a:t>月晕</a:t>
            </a:r>
            <a:r>
              <a:rPr lang="zh-CN" altLang="en-US" smtClean="0"/>
              <a:t>”，它真实地人格我们是不得而知的，仅仅是推断的。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40A7D79-D0B5-4B5F-AAD1-2DA37123801C}" type="slidenum">
              <a:rPr lang="en-US" altLang="zh-CN"/>
              <a:pPr eaLnBrk="1" hangingPunct="1"/>
              <a:t>13</a:t>
            </a:fld>
            <a:endParaRPr lang="en-US" altLang="zh-CN"/>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839ED23-BAF4-44C0-B322-CDC3300D2B18}" type="slidenum">
              <a:rPr lang="en-US" altLang="zh-CN"/>
              <a:pPr eaLnBrk="1" hangingPunct="1"/>
              <a:t>14</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A9BED10-D647-490C-AC94-2F7A322DAFE2}" type="slidenum">
              <a:rPr lang="en-US" altLang="zh-CN"/>
              <a:pPr eaLnBrk="1" hangingPunct="1"/>
              <a:t>15</a:t>
            </a:fld>
            <a:endParaRPr lang="en-US" altLang="zh-CN"/>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784B889-F2B2-44F8-8689-C18776258B74}" type="slidenum">
              <a:rPr lang="en-US" altLang="zh-CN"/>
              <a:pPr eaLnBrk="1" hangingPunct="1"/>
              <a:t>16</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5E6B64F-0985-4078-8580-E4D2FB51C143}" type="slidenum">
              <a:rPr lang="en-US" altLang="zh-CN"/>
              <a:pPr eaLnBrk="1" hangingPunct="1"/>
              <a:t>17</a:t>
            </a:fld>
            <a:endParaRPr lang="en-US" altLang="zh-CN"/>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FD45670-78F1-486E-858B-BCE33AF283F9}" type="slidenum">
              <a:rPr lang="en-US" altLang="zh-CN"/>
              <a:pPr eaLnBrk="1" hangingPunct="1"/>
              <a:t>18</a:t>
            </a:fld>
            <a:endParaRPr lang="en-US" altLang="zh-CN"/>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F2C1224-78DD-45F3-BE88-A70E8A538803}" type="slidenum">
              <a:rPr lang="en-US" altLang="zh-CN"/>
              <a:pPr eaLnBrk="1" hangingPunct="1"/>
              <a:t>19</a:t>
            </a:fld>
            <a:endParaRPr lang="en-US" altLang="zh-CN"/>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B64B385-252E-4B50-9531-98D85A74270A}" type="slidenum">
              <a:rPr lang="en-US" altLang="zh-CN"/>
              <a:pPr eaLnBrk="1" hangingPunct="1"/>
              <a:t>2</a:t>
            </a:fld>
            <a:endParaRPr lang="en-US" altLang="zh-CN"/>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2A2A1C0-C6F9-4D58-A048-7A9C0EE7C918}" type="slidenum">
              <a:rPr lang="en-US" altLang="zh-CN"/>
              <a:pPr eaLnBrk="1" hangingPunct="1"/>
              <a:t>20</a:t>
            </a:fld>
            <a:endParaRPr lang="en-US" altLang="zh-CN"/>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D88A3B0-615F-480E-8CCD-30BAB2276F33}" type="slidenum">
              <a:rPr lang="en-US" altLang="zh-CN"/>
              <a:pPr eaLnBrk="1" hangingPunct="1"/>
              <a:t>21</a:t>
            </a:fld>
            <a:endParaRPr lang="en-US" altLang="zh-CN"/>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ACC28CE-F413-4AE4-82A2-BED3856B73CF}" type="slidenum">
              <a:rPr lang="en-US" altLang="zh-CN"/>
              <a:pPr eaLnBrk="1" hangingPunct="1"/>
              <a:t>22</a:t>
            </a:fld>
            <a:endParaRPr lang="en-US" altLang="zh-CN"/>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6AA75A9-BE7F-44CF-A7D8-BFDB4DE155F5}" type="slidenum">
              <a:rPr lang="en-US" altLang="zh-CN"/>
              <a:pPr eaLnBrk="1" hangingPunct="1"/>
              <a:t>23</a:t>
            </a:fld>
            <a:endParaRPr lang="en-US" altLang="zh-CN"/>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1321992-C590-4723-923B-9DA3CD2FB722}" type="slidenum">
              <a:rPr lang="en-US" altLang="zh-CN"/>
              <a:pPr eaLnBrk="1" hangingPunct="1"/>
              <a:t>24</a:t>
            </a:fld>
            <a:endParaRPr lang="en-US" altLang="zh-CN"/>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1B4C5B8-DB12-4716-BCDE-E9BEE3397727}" type="slidenum">
              <a:rPr lang="en-US" altLang="zh-CN"/>
              <a:pPr eaLnBrk="1" hangingPunct="1"/>
              <a:t>25</a:t>
            </a:fld>
            <a:endParaRPr lang="en-US" altLang="zh-CN"/>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C405157-B158-4993-ADCA-DFFDCE2DE7DB}" type="slidenum">
              <a:rPr lang="en-US" altLang="zh-CN"/>
              <a:pPr eaLnBrk="1" hangingPunct="1"/>
              <a:t>26</a:t>
            </a:fld>
            <a:endParaRPr lang="en-US" altLang="zh-CN"/>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4D97CCC-1729-48FC-94C6-F64A14DE920C}" type="slidenum">
              <a:rPr lang="en-US" altLang="zh-CN"/>
              <a:pPr eaLnBrk="1" hangingPunct="1"/>
              <a:t>27</a:t>
            </a:fld>
            <a:endParaRPr lang="en-US" altLang="zh-CN"/>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8024D22-BCC2-4900-ACAB-475EF23B34C6}" type="slidenum">
              <a:rPr lang="en-US" altLang="zh-CN"/>
              <a:pPr eaLnBrk="1" hangingPunct="1"/>
              <a:t>28</a:t>
            </a:fld>
            <a:endParaRPr lang="en-US" altLang="zh-CN"/>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EED6203-AF17-4BC9-BCF2-E5278368CEAD}" type="slidenum">
              <a:rPr lang="en-US" altLang="zh-CN"/>
              <a:pPr eaLnBrk="1" hangingPunct="1"/>
              <a:t>29</a:t>
            </a:fld>
            <a:endParaRPr lang="en-US" altLang="zh-CN"/>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EF6642C-5CE0-41C0-84C8-5132DF3D02FC}" type="slidenum">
              <a:rPr lang="en-US" altLang="zh-CN"/>
              <a:pPr eaLnBrk="1" hangingPunct="1"/>
              <a:t>3</a:t>
            </a:fld>
            <a:endParaRPr lang="en-US" altLang="zh-CN"/>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65DDB99-53FF-45D5-818A-834F8756575E}" type="slidenum">
              <a:rPr lang="en-US" altLang="zh-CN"/>
              <a:pPr eaLnBrk="1" hangingPunct="1"/>
              <a:t>30</a:t>
            </a:fld>
            <a:endParaRPr lang="en-US" altLang="zh-CN"/>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CE4FACC-3561-4A43-91EA-1171678B5D23}" type="slidenum">
              <a:rPr lang="en-US" altLang="zh-CN"/>
              <a:pPr eaLnBrk="1" hangingPunct="1"/>
              <a:t>31</a:t>
            </a:fld>
            <a:endParaRPr lang="en-US" altLang="zh-CN"/>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B54794C-0548-466D-A2B6-441735A1F24D}" type="slidenum">
              <a:rPr lang="en-US" altLang="zh-CN"/>
              <a:pPr eaLnBrk="1" hangingPunct="1"/>
              <a:t>32</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E18A235-FF4E-4BAC-9388-973C4AA0D655}" type="slidenum">
              <a:rPr lang="en-US" altLang="zh-CN"/>
              <a:pPr eaLnBrk="1" hangingPunct="1"/>
              <a:t>33</a:t>
            </a:fld>
            <a:endParaRPr lang="en-US" altLang="zh-CN"/>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A0F396A-9E51-4DDB-9578-2A05836DEF08}" type="slidenum">
              <a:rPr lang="en-US" altLang="zh-CN"/>
              <a:pPr eaLnBrk="1" hangingPunct="1"/>
              <a:t>34</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B925B32-8067-4F51-A528-2E1999413E42}" type="slidenum">
              <a:rPr lang="en-US" altLang="zh-CN"/>
              <a:pPr eaLnBrk="1" hangingPunct="1"/>
              <a:t>35</a:t>
            </a:fld>
            <a:endParaRPr lang="en-US" altLang="zh-CN"/>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E618BDB-5F47-44FD-A1BC-00E24CE1BA31}" type="slidenum">
              <a:rPr lang="en-US" altLang="zh-CN"/>
              <a:pPr eaLnBrk="1" hangingPunct="1"/>
              <a:t>36</a:t>
            </a:fld>
            <a:endParaRPr lang="en-US" altLang="zh-CN"/>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8F64CFB-34B4-43BB-8C15-20C303DF696C}" type="slidenum">
              <a:rPr lang="en-US" altLang="zh-CN"/>
              <a:pPr eaLnBrk="1" hangingPunct="1"/>
              <a:t>37</a:t>
            </a:fld>
            <a:endParaRPr lang="en-US" altLang="zh-CN"/>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691A649-2442-4DB2-8AB2-19791F894914}" type="slidenum">
              <a:rPr lang="en-US" altLang="zh-CN"/>
              <a:pPr eaLnBrk="1" hangingPunct="1"/>
              <a:t>38</a:t>
            </a:fld>
            <a:endParaRPr lang="en-US" altLang="zh-CN"/>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6993AEC-C6E1-47F5-93B9-818779E0E528}" type="slidenum">
              <a:rPr lang="en-US" altLang="zh-CN"/>
              <a:pPr eaLnBrk="1" hangingPunct="1"/>
              <a:t>39</a:t>
            </a:fld>
            <a:endParaRPr lang="en-US" altLang="zh-CN"/>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700B727-DA38-4CE9-A283-76B7AF9C0DAA}" type="slidenum">
              <a:rPr lang="en-US" altLang="zh-CN"/>
              <a:pPr eaLnBrk="1" hangingPunct="1"/>
              <a:t>4</a:t>
            </a:fld>
            <a:endParaRPr lang="en-US" altLang="zh-CN"/>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79562E3-6820-4F70-9BE0-A3DC1D56C80F}" type="slidenum">
              <a:rPr lang="en-US" altLang="zh-CN"/>
              <a:pPr eaLnBrk="1" hangingPunct="1"/>
              <a:t>40</a:t>
            </a:fld>
            <a:endParaRPr lang="en-US" altLang="zh-CN"/>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F1D0C0C-E2F8-41CA-9734-0ECDFD570CCB}" type="slidenum">
              <a:rPr lang="en-US" altLang="zh-CN"/>
              <a:pPr eaLnBrk="1" hangingPunct="1"/>
              <a:t>41</a:t>
            </a:fld>
            <a:endParaRPr lang="en-US" altLang="zh-CN"/>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FACF3C4-3AC3-46A0-9B3A-C44C5BE6B74C}" type="slidenum">
              <a:rPr lang="en-US" altLang="zh-CN"/>
              <a:pPr eaLnBrk="1" hangingPunct="1"/>
              <a:t>42</a:t>
            </a:fld>
            <a:endParaRPr lang="en-US" altLang="zh-CN"/>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7ADDC3E-99CE-4CDA-98C3-6E5BF350548A}" type="slidenum">
              <a:rPr lang="en-US" altLang="zh-CN"/>
              <a:pPr eaLnBrk="1" hangingPunct="1"/>
              <a:t>43</a:t>
            </a:fld>
            <a:endParaRPr lang="en-US" altLang="zh-CN"/>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A202734-20F4-47ED-B49B-0675C469A3DC}" type="slidenum">
              <a:rPr lang="en-US" altLang="zh-CN"/>
              <a:pPr eaLnBrk="1" hangingPunct="1"/>
              <a:t>44</a:t>
            </a:fld>
            <a:endParaRPr lang="en-US" altLang="zh-CN"/>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A4708D3-DFA3-49E8-B559-6C3B04FB6FF8}" type="slidenum">
              <a:rPr lang="en-US" altLang="zh-CN"/>
              <a:pPr eaLnBrk="1" hangingPunct="1"/>
              <a:t>45</a:t>
            </a:fld>
            <a:endParaRPr lang="en-US" altLang="zh-CN"/>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FB577D6-0248-408A-913A-BFF0505FEE22}" type="slidenum">
              <a:rPr lang="en-US" altLang="zh-CN"/>
              <a:pPr eaLnBrk="1" hangingPunct="1"/>
              <a:t>46</a:t>
            </a:fld>
            <a:endParaRPr lang="en-US" altLang="zh-CN"/>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3745C4C-F52E-4218-8FD2-F2C081D22887}" type="slidenum">
              <a:rPr lang="en-US" altLang="zh-CN"/>
              <a:pPr eaLnBrk="1" hangingPunct="1"/>
              <a:t>47</a:t>
            </a:fld>
            <a:endParaRPr lang="en-US" altLang="zh-CN"/>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85BCA33-6224-4577-8F11-230EA223710F}" type="slidenum">
              <a:rPr lang="en-US" altLang="zh-CN"/>
              <a:pPr eaLnBrk="1" hangingPunct="1"/>
              <a:t>48</a:t>
            </a:fld>
            <a:endParaRPr lang="en-US" altLang="zh-CN"/>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80F8492-B8AE-4931-8B90-CD621A398395}" type="slidenum">
              <a:rPr lang="en-US" altLang="zh-CN"/>
              <a:pPr eaLnBrk="1" hangingPunct="1"/>
              <a:t>49</a:t>
            </a:fld>
            <a:endParaRPr lang="en-US" altLang="zh-CN"/>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6FF695E-53BD-43C0-B6A1-AD9B410BF645}" type="slidenum">
              <a:rPr lang="en-US" altLang="zh-CN"/>
              <a:pPr eaLnBrk="1" hangingPunct="1"/>
              <a:t>5</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EE4F105-CCF5-4735-AC53-3EB423845778}" type="slidenum">
              <a:rPr lang="en-US" altLang="zh-CN"/>
              <a:pPr eaLnBrk="1" hangingPunct="1"/>
              <a:t>50</a:t>
            </a:fld>
            <a:endParaRPr lang="en-US" altLang="zh-CN"/>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C377580-C362-4834-8456-1E1F82AE37D4}" type="slidenum">
              <a:rPr lang="en-US" altLang="zh-CN"/>
              <a:pPr eaLnBrk="1" hangingPunct="1"/>
              <a:t>51</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7ECB365-BB92-46D7-88C0-7264F90A6A9B}" type="slidenum">
              <a:rPr lang="en-US" altLang="zh-CN"/>
              <a:pPr eaLnBrk="1" hangingPunct="1"/>
              <a:t>52</a:t>
            </a:fld>
            <a:endParaRPr lang="en-US" altLang="zh-CN"/>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C70F18E-3199-4173-A3A3-16F760C0E6FD}" type="slidenum">
              <a:rPr lang="en-US" altLang="zh-CN"/>
              <a:pPr eaLnBrk="1" hangingPunct="1"/>
              <a:t>53</a:t>
            </a:fld>
            <a:endParaRPr lang="en-US" altLang="zh-CN"/>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6975B53-BF4F-45C2-A88A-140B87EC4F79}" type="slidenum">
              <a:rPr lang="en-US" altLang="zh-CN"/>
              <a:pPr eaLnBrk="1" hangingPunct="1"/>
              <a:t>54</a:t>
            </a:fld>
            <a:endParaRPr lang="en-US" altLang="zh-CN"/>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5EBBDFF-198F-4665-AA59-9E7E48EAB8FE}" type="slidenum">
              <a:rPr lang="en-US" altLang="zh-CN"/>
              <a:pPr eaLnBrk="1" hangingPunct="1"/>
              <a:t>55</a:t>
            </a:fld>
            <a:endParaRPr lang="en-US" altLang="zh-CN"/>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ECD4D6E-B1BC-4679-BC3C-219D7FCB2A4C}" type="slidenum">
              <a:rPr lang="en-US" altLang="zh-CN"/>
              <a:pPr eaLnBrk="1" hangingPunct="1"/>
              <a:t>56</a:t>
            </a:fld>
            <a:endParaRPr lang="en-US" altLang="zh-CN"/>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F34FD37-4DEF-45DE-90B7-5DE7E0D11941}" type="slidenum">
              <a:rPr lang="en-US" altLang="zh-CN"/>
              <a:pPr eaLnBrk="1" hangingPunct="1"/>
              <a:t>57</a:t>
            </a:fld>
            <a:endParaRPr lang="en-US" altLang="zh-CN"/>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296860D-9EBE-4C7A-9752-83BDD8719092}" type="slidenum">
              <a:rPr lang="en-US" altLang="zh-CN"/>
              <a:pPr eaLnBrk="1" hangingPunct="1"/>
              <a:t>58</a:t>
            </a:fld>
            <a:endParaRPr lang="en-US" altLang="zh-CN"/>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D24DEBB-211F-4F83-BC57-FBDD1BA4DEA4}" type="slidenum">
              <a:rPr lang="en-US" altLang="zh-CN"/>
              <a:pPr eaLnBrk="1" hangingPunct="1"/>
              <a:t>59</a:t>
            </a:fld>
            <a:endParaRPr lang="en-US" altLang="zh-CN"/>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0F86E1C-67D6-4DA3-8C2B-4B7224B6C507}" type="slidenum">
              <a:rPr lang="en-US" altLang="zh-CN"/>
              <a:pPr eaLnBrk="1" hangingPunct="1"/>
              <a:t>6</a:t>
            </a:fld>
            <a:endParaRPr lang="en-US" altLang="zh-CN"/>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6FFA37F-7FED-4BF6-A810-86B08DE3746E}" type="slidenum">
              <a:rPr lang="en-US" altLang="zh-CN"/>
              <a:pPr eaLnBrk="1" hangingPunct="1"/>
              <a:t>60</a:t>
            </a:fld>
            <a:endParaRPr lang="en-US" altLang="zh-CN"/>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63DA9B4-2C9A-4F8B-94C8-5C8B28402A3A}" type="slidenum">
              <a:rPr lang="en-US" altLang="zh-CN"/>
              <a:pPr eaLnBrk="1" hangingPunct="1"/>
              <a:t>61</a:t>
            </a:fld>
            <a:endParaRPr lang="en-US" altLang="zh-CN"/>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F25F45D-A66B-46C9-B7D5-EAAC56CCEA3B}" type="slidenum">
              <a:rPr lang="en-US" altLang="zh-CN"/>
              <a:pPr eaLnBrk="1" hangingPunct="1"/>
              <a:t>62</a:t>
            </a:fld>
            <a:endParaRPr lang="en-US" altLang="zh-CN"/>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8388D87-DF7C-431D-8DBF-B6A533EDE55E}" type="slidenum">
              <a:rPr lang="en-US" altLang="zh-CN"/>
              <a:pPr eaLnBrk="1" hangingPunct="1"/>
              <a:t>63</a:t>
            </a:fld>
            <a:endParaRPr lang="en-US" altLang="zh-CN"/>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A0A0AA2-8123-401D-A6B0-9BABCD078402}" type="slidenum">
              <a:rPr lang="en-US" altLang="zh-CN"/>
              <a:pPr eaLnBrk="1" hangingPunct="1"/>
              <a:t>64</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DB73C40-3084-4A4D-873F-A3D1B2239FE7}" type="slidenum">
              <a:rPr lang="en-US" altLang="zh-CN"/>
              <a:pPr eaLnBrk="1" hangingPunct="1"/>
              <a:t>65</a:t>
            </a:fld>
            <a:endParaRPr lang="en-US" altLang="zh-CN"/>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73A2EC-ED1D-4F9D-8BD6-4A830E71A34B}" type="slidenum">
              <a:rPr lang="en-US" altLang="zh-CN"/>
              <a:pPr eaLnBrk="1" hangingPunct="1"/>
              <a:t>66</a:t>
            </a:fld>
            <a:endParaRPr lang="en-US" altLang="zh-CN"/>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7977811-3875-4757-B3A1-7CE5C34008A8}" type="slidenum">
              <a:rPr lang="en-US" altLang="zh-CN"/>
              <a:pPr eaLnBrk="1" hangingPunct="1"/>
              <a:t>67</a:t>
            </a:fld>
            <a:endParaRPr lang="en-US" altLang="zh-CN"/>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A269F1C-A801-476F-90D7-558CEF462B07}" type="slidenum">
              <a:rPr lang="en-US" altLang="zh-CN"/>
              <a:pPr eaLnBrk="1" hangingPunct="1"/>
              <a:t>68</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BD6C7AF-2095-4164-9FDB-989D10B383D6}" type="slidenum">
              <a:rPr lang="en-US" altLang="zh-CN"/>
              <a:pPr eaLnBrk="1" hangingPunct="1"/>
              <a:t>69</a:t>
            </a:fld>
            <a:endParaRPr lang="en-US" altLang="zh-CN"/>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1836971-B496-4FB8-AD03-AF4CFCBF69AC}" type="slidenum">
              <a:rPr lang="en-US" altLang="zh-CN"/>
              <a:pPr eaLnBrk="1" hangingPunct="1"/>
              <a:t>7</a:t>
            </a:fld>
            <a:endParaRPr lang="en-US" altLang="zh-CN"/>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FA1459A-B32B-4926-9152-A5F431467E73}" type="slidenum">
              <a:rPr lang="en-US" altLang="zh-CN"/>
              <a:pPr eaLnBrk="1" hangingPunct="1"/>
              <a:t>70</a:t>
            </a:fld>
            <a:endParaRPr lang="en-US" altLang="zh-CN"/>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B6CA873-DC0A-4574-9D59-689951CAF8BA}" type="slidenum">
              <a:rPr lang="en-US" altLang="zh-CN"/>
              <a:pPr eaLnBrk="1" hangingPunct="1"/>
              <a:t>71</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D3F6701-9F3F-4267-BAFD-6CE3CC442DBF}" type="slidenum">
              <a:rPr lang="en-US" altLang="zh-CN"/>
              <a:pPr eaLnBrk="1" hangingPunct="1"/>
              <a:t>72</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C40AAD1-59D3-478F-8005-DFB04D467C24}" type="slidenum">
              <a:rPr lang="en-US" altLang="zh-CN"/>
              <a:pPr eaLnBrk="1" hangingPunct="1"/>
              <a:t>73</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F56BD3D-3760-4F71-9CAC-7014D19D3249}" type="slidenum">
              <a:rPr lang="en-US" altLang="zh-CN"/>
              <a:pPr eaLnBrk="1" hangingPunct="1"/>
              <a:t>74</a:t>
            </a:fld>
            <a:endParaRPr lang="en-US" altLang="zh-CN"/>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D56A5EE-3B8A-4302-805D-186E289AA0E5}" type="slidenum">
              <a:rPr lang="en-US" altLang="zh-CN"/>
              <a:pPr eaLnBrk="1" hangingPunct="1"/>
              <a:t>75</a:t>
            </a:fld>
            <a:endParaRPr lang="en-US" altLang="zh-CN"/>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A61842F-70BE-45D6-937A-A7AE3030F89E}" type="slidenum">
              <a:rPr lang="en-US" altLang="zh-CN"/>
              <a:pPr eaLnBrk="1" hangingPunct="1"/>
              <a:t>76</a:t>
            </a:fld>
            <a:endParaRPr lang="en-US" altLang="zh-CN"/>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931A2AE-F5F4-4910-B101-97470B86D604}" type="slidenum">
              <a:rPr lang="en-US" altLang="zh-CN"/>
              <a:pPr eaLnBrk="1" hangingPunct="1"/>
              <a:t>77</a:t>
            </a:fld>
            <a:endParaRPr lang="en-US" altLang="zh-CN"/>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318E3F6-C533-40BB-B628-69EEA3EA90F5}" type="slidenum">
              <a:rPr lang="en-US" altLang="zh-CN"/>
              <a:pPr eaLnBrk="1" hangingPunct="1"/>
              <a:t>78</a:t>
            </a:fld>
            <a:endParaRPr lang="en-US" altLang="zh-CN"/>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EA73CBB-F341-47CB-AB8A-1D1B3E4F9E60}" type="slidenum">
              <a:rPr lang="en-US" altLang="zh-CN"/>
              <a:pPr eaLnBrk="1" hangingPunct="1"/>
              <a:t>79</a:t>
            </a:fld>
            <a:endParaRPr lang="en-US" altLang="zh-CN"/>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414B2B6-8D35-4BB7-8993-8FAA4B6E9949}" type="slidenum">
              <a:rPr lang="en-US" altLang="zh-CN"/>
              <a:pPr eaLnBrk="1" hangingPunct="1"/>
              <a:t>8</a:t>
            </a:fld>
            <a:endParaRPr lang="en-US" altLang="zh-CN"/>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E714C2E-6B7E-4976-BB7E-B3C36BAC78CA}" type="slidenum">
              <a:rPr lang="en-US" altLang="zh-CN"/>
              <a:pPr eaLnBrk="1" hangingPunct="1"/>
              <a:t>80</a:t>
            </a:fld>
            <a:endParaRPr lang="en-US"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B7A84B2-7F10-43F1-8ED3-E70B33C1DFCA}" type="slidenum">
              <a:rPr lang="en-US" altLang="zh-CN"/>
              <a:pPr eaLnBrk="1" hangingPunct="1"/>
              <a:t>81</a:t>
            </a:fld>
            <a:endParaRPr lang="en-US" altLang="zh-CN"/>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AF5031E-DF4C-4AC8-AC2C-9BF258FBDB9C}" type="slidenum">
              <a:rPr lang="en-US" altLang="zh-CN"/>
              <a:pPr eaLnBrk="1" hangingPunct="1"/>
              <a:t>82</a:t>
            </a:fld>
            <a:endParaRPr lang="en-US" altLang="zh-CN"/>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7A7DF27-40E7-4FDC-BF3A-C78A3D0DE543}" type="slidenum">
              <a:rPr lang="en-US" altLang="zh-CN"/>
              <a:pPr eaLnBrk="1" hangingPunct="1"/>
              <a:t>83</a:t>
            </a:fld>
            <a:endParaRPr lang="en-US" altLang="zh-CN"/>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84DAA5D-0176-40E8-BF18-C98F1A1B8834}" type="slidenum">
              <a:rPr lang="en-US" altLang="zh-CN"/>
              <a:pPr eaLnBrk="1" hangingPunct="1"/>
              <a:t>84</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3F98A46-9934-43E4-8730-26C0CB609DAB}" type="slidenum">
              <a:rPr lang="en-US" altLang="zh-CN"/>
              <a:pPr eaLnBrk="1" hangingPunct="1"/>
              <a:t>9</a:t>
            </a:fld>
            <a:endParaRPr lang="en-US" altLang="zh-CN"/>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12/14/2010</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dirty="0"/>
          </a:p>
        </p:txBody>
      </p:sp>
    </p:spTree>
    <p:extLst>
      <p:ext uri="{BB962C8B-B14F-4D97-AF65-F5344CB8AC3E}">
        <p14:creationId xmlns:p14="http://schemas.microsoft.com/office/powerpoint/2010/main" val="1306534679"/>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12/14/2010</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341056641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12/14/2010</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253032555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12/14/2010</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dirty="0"/>
          </a:p>
        </p:txBody>
      </p:sp>
    </p:spTree>
    <p:extLst>
      <p:ext uri="{BB962C8B-B14F-4D97-AF65-F5344CB8AC3E}">
        <p14:creationId xmlns:p14="http://schemas.microsoft.com/office/powerpoint/2010/main" val="56299291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12/14/2010</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426194284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12/14/2010</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122789226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12/14/2010</a:t>
            </a:fld>
            <a:endParaRPr lang="en-US"/>
          </a:p>
        </p:txBody>
      </p:sp>
      <p:sp>
        <p:nvSpPr>
          <p:cNvPr id="8" name="页脚占位符 7"/>
          <p:cNvSpPr>
            <a:spLocks noGrp="1"/>
          </p:cNvSpPr>
          <p:nvPr>
            <p:ph type="ftr" sz="quarter" idx="11"/>
          </p:nvPr>
        </p:nvSpPr>
        <p:spPr/>
        <p:txBody>
          <a:bodyPr/>
          <a:lstStyle/>
          <a:p>
            <a:endParaRPr kumimoji="0" lang="en-US"/>
          </a:p>
        </p:txBody>
      </p:sp>
      <p:sp>
        <p:nvSpPr>
          <p:cNvPr id="9" name="灯片编号占位符 8"/>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dirty="0"/>
          </a:p>
        </p:txBody>
      </p:sp>
    </p:spTree>
    <p:extLst>
      <p:ext uri="{BB962C8B-B14F-4D97-AF65-F5344CB8AC3E}">
        <p14:creationId xmlns:p14="http://schemas.microsoft.com/office/powerpoint/2010/main" val="93081539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12/14/2010</a:t>
            </a:fld>
            <a:endParaRPr lang="en-US"/>
          </a:p>
        </p:txBody>
      </p:sp>
      <p:sp>
        <p:nvSpPr>
          <p:cNvPr id="4" name="页脚占位符 3"/>
          <p:cNvSpPr>
            <a:spLocks noGrp="1"/>
          </p:cNvSpPr>
          <p:nvPr>
            <p:ph type="ftr" sz="quarter" idx="11"/>
          </p:nvPr>
        </p:nvSpPr>
        <p:spPr/>
        <p:txBody>
          <a:bodyPr/>
          <a:lstStyle/>
          <a:p>
            <a:endParaRPr kumimoji="0" lang="en-US"/>
          </a:p>
        </p:txBody>
      </p:sp>
      <p:sp>
        <p:nvSpPr>
          <p:cNvPr id="5" name="灯片编号占位符 4"/>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299792370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12/14/2010</a:t>
            </a:fld>
            <a:endParaRPr lang="en-US"/>
          </a:p>
        </p:txBody>
      </p:sp>
      <p:sp>
        <p:nvSpPr>
          <p:cNvPr id="3" name="页脚占位符 2"/>
          <p:cNvSpPr>
            <a:spLocks noGrp="1"/>
          </p:cNvSpPr>
          <p:nvPr>
            <p:ph type="ftr" sz="quarter" idx="11"/>
          </p:nvPr>
        </p:nvSpPr>
        <p:spPr/>
        <p:txBody>
          <a:bodyPr/>
          <a:lstStyle/>
          <a:p>
            <a:endParaRPr kumimoji="0" lang="en-US"/>
          </a:p>
        </p:txBody>
      </p:sp>
      <p:sp>
        <p:nvSpPr>
          <p:cNvPr id="4" name="灯片编号占位符 3"/>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5069916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12/14/2010</a:t>
            </a:fld>
            <a:endParaRPr lang="en-US"/>
          </a:p>
        </p:txBody>
      </p:sp>
      <p:sp>
        <p:nvSpPr>
          <p:cNvPr id="6" name="页脚占位符 5"/>
          <p:cNvSpPr>
            <a:spLocks noGrp="1"/>
          </p:cNvSpPr>
          <p:nvPr>
            <p:ph type="ftr" sz="quarter" idx="11"/>
          </p:nvPr>
        </p:nvSpPr>
        <p:spPr/>
        <p:txBody>
          <a:bodyPr/>
          <a:lstStyle/>
          <a:p>
            <a:endParaRPr kumimoji="0" lang="en-US" dirty="0"/>
          </a:p>
        </p:txBody>
      </p:sp>
      <p:sp>
        <p:nvSpPr>
          <p:cNvPr id="7" name="灯片编号占位符 6"/>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273077163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12/14/2010</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10378232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l" eaLnBrk="1" latinLnBrk="0" hangingPunct="1"/>
            <a:fld id="{74CBEAF9-9E58-4CC8-A6FF-6DD8A58DEEA4}" type="datetimeFigureOut">
              <a:rPr lang="en-US" smtClean="0"/>
              <a:pPr algn="l" eaLnBrk="1" latinLnBrk="0" hangingPunct="1"/>
              <a:t>12/14/2010</a:t>
            </a:fld>
            <a:endParaRPr lang="en-US" dirty="0">
              <a:solidFill>
                <a:schemeClr val="accent1">
                  <a:shade val="75000"/>
                </a:scheme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r" eaLnBrk="1" latinLnBrk="0" hangingPunct="1"/>
            <a:endParaRPr kumimoji="0" lang="en-US" dirty="0">
              <a:solidFill>
                <a:schemeClr val="accent1">
                  <a:shade val="75000"/>
                </a:scheme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15C064-DD44-4CAC-873E-2D1F54821676}" type="slidenum">
              <a:rPr kumimoji="0" lang="en-US" smtClean="0"/>
              <a:pPr eaLnBrk="1" latinLnBrk="0" hangingPunct="1"/>
              <a:t>‹#›</a:t>
            </a:fld>
            <a:endParaRPr kumimoji="0" lang="en-US" dirty="0">
              <a:solidFill>
                <a:schemeClr val="accent1">
                  <a:shade val="75000"/>
                </a:schemeClr>
              </a:solidFill>
            </a:endParaRPr>
          </a:p>
        </p:txBody>
      </p:sp>
    </p:spTree>
    <p:extLst>
      <p:ext uri="{BB962C8B-B14F-4D97-AF65-F5344CB8AC3E}">
        <p14:creationId xmlns:p14="http://schemas.microsoft.com/office/powerpoint/2010/main" val="1299482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5.emf"/></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6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7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0" descr="图片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233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3924300" y="0"/>
            <a:ext cx="5219700" cy="6858000"/>
            <a:chOff x="2472" y="0"/>
            <a:chExt cx="3288" cy="4320"/>
          </a:xfrm>
        </p:grpSpPr>
        <p:pic>
          <p:nvPicPr>
            <p:cNvPr id="10246" name="Picture 5" descr="sayn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13" y="0"/>
              <a:ext cx="3247"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Rectangle 7"/>
            <p:cNvSpPr>
              <a:spLocks noChangeArrowheads="1"/>
            </p:cNvSpPr>
            <p:nvPr/>
          </p:nvSpPr>
          <p:spPr bwMode="auto">
            <a:xfrm>
              <a:off x="2472" y="0"/>
              <a:ext cx="408" cy="4320"/>
            </a:xfrm>
            <a:prstGeom prst="rect">
              <a:avLst/>
            </a:prstGeom>
            <a:gradFill rotWithShape="1">
              <a:gsLst>
                <a:gs pos="0">
                  <a:schemeClr val="bg1"/>
                </a:gs>
                <a:gs pos="100000">
                  <a:schemeClr val="bg1">
                    <a:alpha val="0"/>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37894" name="Rectangle 6"/>
          <p:cNvSpPr>
            <a:spLocks noChangeArrowheads="1"/>
          </p:cNvSpPr>
          <p:nvPr/>
        </p:nvSpPr>
        <p:spPr bwMode="auto">
          <a:xfrm>
            <a:off x="0" y="765175"/>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7891" name="Text Box 3"/>
          <p:cNvSpPr txBox="1">
            <a:spLocks noChangeArrowheads="1"/>
          </p:cNvSpPr>
          <p:nvPr/>
        </p:nvSpPr>
        <p:spPr bwMode="auto">
          <a:xfrm>
            <a:off x="395288" y="1673225"/>
            <a:ext cx="316865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pPr>
            <a:r>
              <a:rPr kumimoji="1" lang="zh-CN" altLang="en-US" sz="2000" b="1">
                <a:latin typeface="黑体" pitchFamily="2" charset="-122"/>
                <a:ea typeface="黑体" pitchFamily="2" charset="-122"/>
              </a:rPr>
              <a:t>用词错误，辞不达意</a:t>
            </a:r>
          </a:p>
          <a:p>
            <a:pPr eaLnBrk="1" hangingPunct="1">
              <a:lnSpc>
                <a:spcPct val="150000"/>
              </a:lnSpc>
            </a:pPr>
            <a:r>
              <a:rPr kumimoji="1" lang="zh-CN" altLang="en-US" sz="2000" b="1">
                <a:latin typeface="黑体" pitchFamily="2" charset="-122"/>
                <a:ea typeface="黑体" pitchFamily="2" charset="-122"/>
              </a:rPr>
              <a:t>咬文嚼字，过于啰嗦</a:t>
            </a:r>
          </a:p>
          <a:p>
            <a:pPr eaLnBrk="1" hangingPunct="1">
              <a:lnSpc>
                <a:spcPct val="150000"/>
              </a:lnSpc>
            </a:pPr>
            <a:r>
              <a:rPr kumimoji="1" lang="zh-CN" altLang="en-US" sz="2000" b="1">
                <a:latin typeface="黑体" pitchFamily="2" charset="-122"/>
                <a:ea typeface="黑体" pitchFamily="2" charset="-122"/>
              </a:rPr>
              <a:t>不善言辞，口齿不清</a:t>
            </a:r>
          </a:p>
          <a:p>
            <a:pPr eaLnBrk="1" hangingPunct="1">
              <a:lnSpc>
                <a:spcPct val="150000"/>
              </a:lnSpc>
            </a:pPr>
            <a:r>
              <a:rPr kumimoji="1" lang="zh-CN" altLang="en-US" sz="2000" b="1">
                <a:latin typeface="黑体" pitchFamily="2" charset="-122"/>
                <a:ea typeface="黑体" pitchFamily="2" charset="-122"/>
              </a:rPr>
              <a:t>只要别人听自己的</a:t>
            </a:r>
          </a:p>
          <a:p>
            <a:pPr eaLnBrk="1" hangingPunct="1">
              <a:lnSpc>
                <a:spcPct val="150000"/>
              </a:lnSpc>
            </a:pPr>
            <a:r>
              <a:rPr kumimoji="1" lang="zh-CN" altLang="en-US" sz="2000" b="1">
                <a:latin typeface="黑体" pitchFamily="2" charset="-122"/>
                <a:ea typeface="黑体" pitchFamily="2" charset="-122"/>
              </a:rPr>
              <a:t>态度不正确</a:t>
            </a:r>
          </a:p>
          <a:p>
            <a:pPr eaLnBrk="1" hangingPunct="1">
              <a:lnSpc>
                <a:spcPct val="150000"/>
              </a:lnSpc>
            </a:pPr>
            <a:r>
              <a:rPr kumimoji="1" lang="zh-CN" altLang="en-US" sz="2000" b="1">
                <a:latin typeface="黑体" pitchFamily="2" charset="-122"/>
                <a:ea typeface="黑体" pitchFamily="2" charset="-122"/>
              </a:rPr>
              <a:t>对接收方反应不灵敏</a:t>
            </a:r>
          </a:p>
        </p:txBody>
      </p:sp>
      <p:sp>
        <p:nvSpPr>
          <p:cNvPr id="37892" name="Rectangle 4"/>
          <p:cNvSpPr>
            <a:spLocks noChangeArrowheads="1"/>
          </p:cNvSpPr>
          <p:nvPr/>
        </p:nvSpPr>
        <p:spPr bwMode="auto">
          <a:xfrm>
            <a:off x="107950" y="858838"/>
            <a:ext cx="4968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b="1">
                <a:solidFill>
                  <a:schemeClr val="bg1"/>
                </a:solidFill>
                <a:latin typeface="黑体" pitchFamily="2" charset="-122"/>
                <a:ea typeface="黑体" pitchFamily="2" charset="-122"/>
              </a:rPr>
              <a:t>沟通的主要障碍（传递方）</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slide(fromLeft)">
                                      <p:cBhvr>
                                        <p:cTn id="7" dur="500"/>
                                        <p:tgtEl>
                                          <p:spTgt spid="3789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892"/>
                                        </p:tgtEl>
                                        <p:attrNameLst>
                                          <p:attrName>style.visibility</p:attrName>
                                        </p:attrNameLst>
                                      </p:cBhvr>
                                      <p:to>
                                        <p:strVal val="visible"/>
                                      </p:to>
                                    </p:set>
                                    <p:animEffect transition="in" filter="fade">
                                      <p:cBhvr>
                                        <p:cTn id="11" dur="1000"/>
                                        <p:tgtEl>
                                          <p:spTgt spid="37892"/>
                                        </p:tgtEl>
                                      </p:cBhvr>
                                    </p:animEffect>
                                  </p:childTnLst>
                                </p:cTn>
                              </p:par>
                            </p:childTnLst>
                          </p:cTn>
                        </p:par>
                        <p:par>
                          <p:cTn id="12" fill="hold" nodeType="afterGroup">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37891"/>
                                        </p:tgtEl>
                                        <p:attrNameLst>
                                          <p:attrName>style.visibility</p:attrName>
                                        </p:attrNameLst>
                                      </p:cBhvr>
                                      <p:to>
                                        <p:strVal val="visible"/>
                                      </p:to>
                                    </p:set>
                                    <p:animEffect transition="in" filter="wipe(up)">
                                      <p:cBhvr>
                                        <p:cTn id="15" dur="500"/>
                                        <p:tgtEl>
                                          <p:spTgt spid="37891"/>
                                        </p:tgtEl>
                                      </p:cBhvr>
                                    </p:animEffect>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animBg="1"/>
      <p:bldP spid="37891" grpId="0"/>
      <p:bldP spid="378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0" y="0"/>
            <a:ext cx="4643438" cy="6858000"/>
            <a:chOff x="0" y="0"/>
            <a:chExt cx="2925" cy="4320"/>
          </a:xfrm>
        </p:grpSpPr>
        <p:pic>
          <p:nvPicPr>
            <p:cNvPr id="11270" name="Picture 7" descr="s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91"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Rectangle 10"/>
            <p:cNvSpPr>
              <a:spLocks noChangeArrowheads="1"/>
            </p:cNvSpPr>
            <p:nvPr/>
          </p:nvSpPr>
          <p:spPr bwMode="auto">
            <a:xfrm flipH="1">
              <a:off x="2517" y="0"/>
              <a:ext cx="408" cy="4320"/>
            </a:xfrm>
            <a:prstGeom prst="rect">
              <a:avLst/>
            </a:prstGeom>
            <a:gradFill rotWithShape="1">
              <a:gsLst>
                <a:gs pos="0">
                  <a:schemeClr val="bg1"/>
                </a:gs>
                <a:gs pos="100000">
                  <a:schemeClr val="bg1">
                    <a:alpha val="0"/>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40963" name="Text Box 3"/>
          <p:cNvSpPr txBox="1">
            <a:spLocks noChangeArrowheads="1"/>
          </p:cNvSpPr>
          <p:nvPr/>
        </p:nvSpPr>
        <p:spPr bwMode="auto">
          <a:xfrm>
            <a:off x="5040313" y="1773238"/>
            <a:ext cx="4648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pPr>
            <a:r>
              <a:rPr kumimoji="1" lang="zh-CN" altLang="en-US" sz="2000" b="1">
                <a:latin typeface="黑体" pitchFamily="2" charset="-122"/>
                <a:ea typeface="黑体" pitchFamily="2" charset="-122"/>
              </a:rPr>
              <a:t>经过他人传递而误会</a:t>
            </a:r>
          </a:p>
          <a:p>
            <a:pPr eaLnBrk="1" hangingPunct="1">
              <a:lnSpc>
                <a:spcPct val="150000"/>
              </a:lnSpc>
            </a:pPr>
            <a:r>
              <a:rPr kumimoji="1" lang="zh-CN" altLang="en-US" sz="2000" b="1">
                <a:latin typeface="黑体" pitchFamily="2" charset="-122"/>
                <a:ea typeface="黑体" pitchFamily="2" charset="-122"/>
              </a:rPr>
              <a:t>环境选择不当</a:t>
            </a:r>
          </a:p>
          <a:p>
            <a:pPr eaLnBrk="1" hangingPunct="1">
              <a:lnSpc>
                <a:spcPct val="150000"/>
              </a:lnSpc>
            </a:pPr>
            <a:r>
              <a:rPr kumimoji="1" lang="zh-CN" altLang="en-US" sz="2000" b="1">
                <a:latin typeface="黑体" pitchFamily="2" charset="-122"/>
                <a:ea typeface="黑体" pitchFamily="2" charset="-122"/>
              </a:rPr>
              <a:t>沟通时机不当</a:t>
            </a:r>
          </a:p>
          <a:p>
            <a:pPr eaLnBrk="1" hangingPunct="1">
              <a:lnSpc>
                <a:spcPct val="150000"/>
              </a:lnSpc>
            </a:pPr>
            <a:r>
              <a:rPr kumimoji="1" lang="zh-CN" altLang="en-US" sz="2000" b="1">
                <a:latin typeface="黑体" pitchFamily="2" charset="-122"/>
                <a:ea typeface="黑体" pitchFamily="2" charset="-122"/>
              </a:rPr>
              <a:t>有人破坏、挑衅</a:t>
            </a:r>
          </a:p>
        </p:txBody>
      </p:sp>
      <p:sp>
        <p:nvSpPr>
          <p:cNvPr id="40965" name="Rectangle 5"/>
          <p:cNvSpPr>
            <a:spLocks noChangeArrowheads="1"/>
          </p:cNvSpPr>
          <p:nvPr/>
        </p:nvSpPr>
        <p:spPr bwMode="auto">
          <a:xfrm>
            <a:off x="4572000" y="765175"/>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0966" name="Rectangle 6"/>
          <p:cNvSpPr>
            <a:spLocks noChangeArrowheads="1"/>
          </p:cNvSpPr>
          <p:nvPr/>
        </p:nvSpPr>
        <p:spPr bwMode="auto">
          <a:xfrm>
            <a:off x="4572000" y="858838"/>
            <a:ext cx="4968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b="1">
                <a:solidFill>
                  <a:schemeClr val="bg1"/>
                </a:solidFill>
                <a:latin typeface="黑体" pitchFamily="2" charset="-122"/>
                <a:ea typeface="黑体" pitchFamily="2" charset="-122"/>
              </a:rPr>
              <a:t>沟通的主要障碍（传递管道）</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0965"/>
                                        </p:tgtEl>
                                        <p:attrNameLst>
                                          <p:attrName>style.visibility</p:attrName>
                                        </p:attrNameLst>
                                      </p:cBhvr>
                                      <p:to>
                                        <p:strVal val="visible"/>
                                      </p:to>
                                    </p:set>
                                    <p:animEffect transition="in" filter="slide(fromRight)">
                                      <p:cBhvr>
                                        <p:cTn id="7" dur="500"/>
                                        <p:tgtEl>
                                          <p:spTgt spid="4096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966"/>
                                        </p:tgtEl>
                                        <p:attrNameLst>
                                          <p:attrName>style.visibility</p:attrName>
                                        </p:attrNameLst>
                                      </p:cBhvr>
                                      <p:to>
                                        <p:strVal val="visible"/>
                                      </p:to>
                                    </p:set>
                                    <p:animEffect transition="in" filter="fade">
                                      <p:cBhvr>
                                        <p:cTn id="11" dur="1000"/>
                                        <p:tgtEl>
                                          <p:spTgt spid="40966"/>
                                        </p:tgtEl>
                                      </p:cBhvr>
                                    </p:animEffect>
                                  </p:childTnLst>
                                </p:cTn>
                              </p:par>
                            </p:childTnLst>
                          </p:cTn>
                        </p:par>
                        <p:par>
                          <p:cTn id="12" fill="hold" nodeType="afterGroup">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40963"/>
                                        </p:tgtEl>
                                        <p:attrNameLst>
                                          <p:attrName>style.visibility</p:attrName>
                                        </p:attrNameLst>
                                      </p:cBhvr>
                                      <p:to>
                                        <p:strVal val="visible"/>
                                      </p:to>
                                    </p:set>
                                    <p:animEffect transition="in" filter="wipe(up)">
                                      <p:cBhvr>
                                        <p:cTn id="15" dur="500"/>
                                        <p:tgtEl>
                                          <p:spTgt spid="40963"/>
                                        </p:tgtEl>
                                      </p:cBhvr>
                                    </p:animEffect>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p:bldP spid="40965" grpId="0" animBg="1"/>
      <p:bldP spid="409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shuijia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AutoShape 10"/>
          <p:cNvSpPr>
            <a:spLocks noChangeArrowheads="1"/>
          </p:cNvSpPr>
          <p:nvPr/>
        </p:nvSpPr>
        <p:spPr bwMode="auto">
          <a:xfrm>
            <a:off x="0" y="1268413"/>
            <a:ext cx="4572000" cy="3816350"/>
          </a:xfrm>
          <a:prstGeom prst="roundRect">
            <a:avLst>
              <a:gd name="adj" fmla="val 2495"/>
            </a:avLst>
          </a:pr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1987" name="Text Box 3" descr="蓝色砂纸"/>
          <p:cNvSpPr txBox="1">
            <a:spLocks noChangeArrowheads="1"/>
          </p:cNvSpPr>
          <p:nvPr/>
        </p:nvSpPr>
        <p:spPr bwMode="auto">
          <a:xfrm>
            <a:off x="287338" y="1341438"/>
            <a:ext cx="3997325"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50000"/>
              </a:lnSpc>
            </a:pPr>
            <a:endParaRPr kumimoji="1" lang="en-US" altLang="zh-CN" sz="2000" b="1">
              <a:latin typeface="黑体" pitchFamily="2" charset="-122"/>
              <a:ea typeface="黑体" pitchFamily="2" charset="-122"/>
              <a:sym typeface="Webdings" pitchFamily="18" charset="2"/>
            </a:endParaRPr>
          </a:p>
          <a:p>
            <a:pPr eaLnBrk="1" hangingPunct="1">
              <a:lnSpc>
                <a:spcPct val="150000"/>
              </a:lnSpc>
            </a:pPr>
            <a:r>
              <a:rPr kumimoji="1" lang="zh-CN" altLang="en-US" sz="2000" b="1">
                <a:latin typeface="黑体" pitchFamily="2" charset="-122"/>
                <a:ea typeface="黑体" pitchFamily="2" charset="-122"/>
                <a:sym typeface="Webdings" pitchFamily="18" charset="2"/>
              </a:rPr>
              <a:t>先入为主（第一印象）</a:t>
            </a:r>
          </a:p>
          <a:p>
            <a:pPr eaLnBrk="1" hangingPunct="1">
              <a:lnSpc>
                <a:spcPct val="150000"/>
              </a:lnSpc>
            </a:pPr>
            <a:r>
              <a:rPr kumimoji="1" lang="zh-CN" altLang="en-US" sz="2000" b="1">
                <a:latin typeface="黑体" pitchFamily="2" charset="-122"/>
                <a:ea typeface="黑体" pitchFamily="2" charset="-122"/>
              </a:rPr>
              <a:t>听不清楚</a:t>
            </a:r>
          </a:p>
          <a:p>
            <a:pPr eaLnBrk="1" hangingPunct="1">
              <a:lnSpc>
                <a:spcPct val="150000"/>
              </a:lnSpc>
            </a:pPr>
            <a:r>
              <a:rPr kumimoji="1" lang="zh-CN" altLang="en-US" sz="2000" b="1">
                <a:latin typeface="黑体" pitchFamily="2" charset="-122"/>
                <a:ea typeface="黑体" pitchFamily="2" charset="-122"/>
              </a:rPr>
              <a:t>选择性地倾听</a:t>
            </a:r>
          </a:p>
          <a:p>
            <a:pPr eaLnBrk="1" hangingPunct="1">
              <a:lnSpc>
                <a:spcPct val="150000"/>
              </a:lnSpc>
            </a:pPr>
            <a:r>
              <a:rPr kumimoji="1" lang="zh-CN" altLang="en-US" sz="2000" b="1">
                <a:latin typeface="黑体" pitchFamily="2" charset="-122"/>
                <a:ea typeface="黑体" pitchFamily="2" charset="-122"/>
              </a:rPr>
              <a:t>偏见（刻板印象）</a:t>
            </a:r>
          </a:p>
          <a:p>
            <a:pPr eaLnBrk="1" hangingPunct="1">
              <a:lnSpc>
                <a:spcPct val="150000"/>
              </a:lnSpc>
            </a:pPr>
            <a:r>
              <a:rPr kumimoji="1" lang="zh-CN" altLang="en-US" sz="2000" b="1">
                <a:latin typeface="黑体" pitchFamily="2" charset="-122"/>
                <a:ea typeface="黑体" pitchFamily="2" charset="-122"/>
              </a:rPr>
              <a:t>光环效应（晕轮效应）</a:t>
            </a:r>
          </a:p>
          <a:p>
            <a:pPr eaLnBrk="1" hangingPunct="1">
              <a:lnSpc>
                <a:spcPct val="150000"/>
              </a:lnSpc>
            </a:pPr>
            <a:r>
              <a:rPr kumimoji="1" lang="zh-CN" altLang="en-US" sz="2000" b="1">
                <a:latin typeface="黑体" pitchFamily="2" charset="-122"/>
                <a:ea typeface="黑体" pitchFamily="2" charset="-122"/>
              </a:rPr>
              <a:t>情绪不佳</a:t>
            </a:r>
          </a:p>
          <a:p>
            <a:pPr eaLnBrk="1" hangingPunct="1">
              <a:lnSpc>
                <a:spcPct val="150000"/>
              </a:lnSpc>
            </a:pPr>
            <a:r>
              <a:rPr kumimoji="1" lang="zh-CN" altLang="en-US" sz="2000" b="1">
                <a:latin typeface="黑体" pitchFamily="2" charset="-122"/>
                <a:ea typeface="黑体" pitchFamily="2" charset="-122"/>
              </a:rPr>
              <a:t>没有注意言外之意</a:t>
            </a:r>
          </a:p>
          <a:p>
            <a:pPr eaLnBrk="1" hangingPunct="1">
              <a:lnSpc>
                <a:spcPct val="50000"/>
              </a:lnSpc>
            </a:pPr>
            <a:endParaRPr kumimoji="1" lang="en-US" altLang="zh-CN" sz="2000" b="1">
              <a:latin typeface="黑体" pitchFamily="2" charset="-122"/>
              <a:ea typeface="黑体" pitchFamily="2" charset="-122"/>
            </a:endParaRPr>
          </a:p>
        </p:txBody>
      </p:sp>
      <p:sp>
        <p:nvSpPr>
          <p:cNvPr id="41992" name="Rectangle 8"/>
          <p:cNvSpPr>
            <a:spLocks noChangeArrowheads="1"/>
          </p:cNvSpPr>
          <p:nvPr/>
        </p:nvSpPr>
        <p:spPr bwMode="auto">
          <a:xfrm>
            <a:off x="0" y="765175"/>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993" name="Rectangle 9"/>
          <p:cNvSpPr>
            <a:spLocks noChangeArrowheads="1"/>
          </p:cNvSpPr>
          <p:nvPr/>
        </p:nvSpPr>
        <p:spPr bwMode="auto">
          <a:xfrm>
            <a:off x="107950" y="858838"/>
            <a:ext cx="4968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b="1">
                <a:solidFill>
                  <a:schemeClr val="bg1"/>
                </a:solidFill>
                <a:latin typeface="黑体" pitchFamily="2" charset="-122"/>
                <a:ea typeface="黑体" pitchFamily="2" charset="-122"/>
              </a:rPr>
              <a:t>沟通的主要障碍（接收方）</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1992"/>
                                        </p:tgtEl>
                                        <p:attrNameLst>
                                          <p:attrName>style.visibility</p:attrName>
                                        </p:attrNameLst>
                                      </p:cBhvr>
                                      <p:to>
                                        <p:strVal val="visible"/>
                                      </p:to>
                                    </p:set>
                                    <p:animEffect transition="in" filter="slide(fromLeft)">
                                      <p:cBhvr>
                                        <p:cTn id="7" dur="500"/>
                                        <p:tgtEl>
                                          <p:spTgt spid="4199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993"/>
                                        </p:tgtEl>
                                        <p:attrNameLst>
                                          <p:attrName>style.visibility</p:attrName>
                                        </p:attrNameLst>
                                      </p:cBhvr>
                                      <p:to>
                                        <p:strVal val="visible"/>
                                      </p:to>
                                    </p:set>
                                    <p:animEffect transition="in" filter="fade">
                                      <p:cBhvr>
                                        <p:cTn id="11" dur="1000"/>
                                        <p:tgtEl>
                                          <p:spTgt spid="41993"/>
                                        </p:tgtEl>
                                      </p:cBhvr>
                                    </p:animEffect>
                                  </p:childTnLst>
                                </p:cTn>
                              </p:par>
                            </p:childTnLst>
                          </p:cTn>
                        </p:par>
                        <p:par>
                          <p:cTn id="12" fill="hold" nodeType="afterGroup">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41994"/>
                                        </p:tgtEl>
                                        <p:attrNameLst>
                                          <p:attrName>style.visibility</p:attrName>
                                        </p:attrNameLst>
                                      </p:cBhvr>
                                      <p:to>
                                        <p:strVal val="visible"/>
                                      </p:to>
                                    </p:set>
                                    <p:animEffect transition="in" filter="wipe(left)">
                                      <p:cBhvr>
                                        <p:cTn id="15" dur="500"/>
                                        <p:tgtEl>
                                          <p:spTgt spid="41994"/>
                                        </p:tgtEl>
                                      </p:cBhvr>
                                    </p:animEffect>
                                  </p:childTnLst>
                                </p:cTn>
                              </p:par>
                            </p:childTnLst>
                          </p:cTn>
                        </p:par>
                        <p:par>
                          <p:cTn id="16" fill="hold" nodeType="afterGroup">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41987"/>
                                        </p:tgtEl>
                                        <p:attrNameLst>
                                          <p:attrName>style.visibility</p:attrName>
                                        </p:attrNameLst>
                                      </p:cBhvr>
                                      <p:to>
                                        <p:strVal val="visible"/>
                                      </p:to>
                                    </p:set>
                                    <p:animEffect transition="in" filter="wipe(up)">
                                      <p:cBhvr>
                                        <p:cTn id="19"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4" grpId="0" animBg="1"/>
      <p:bldP spid="41987" grpId="0"/>
      <p:bldP spid="41992" grpId="0" animBg="1"/>
      <p:bldP spid="4199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900113" y="4075113"/>
            <a:ext cx="8243887"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lnSpc>
                <a:spcPct val="150000"/>
              </a:lnSpc>
            </a:pPr>
            <a:r>
              <a:rPr kumimoji="1" lang="en-US" altLang="zh-CN" sz="1600" b="1">
                <a:latin typeface="黑体" pitchFamily="2" charset="-122"/>
                <a:ea typeface="黑体" pitchFamily="2" charset="-122"/>
              </a:rPr>
              <a:t>    </a:t>
            </a:r>
            <a:r>
              <a:rPr kumimoji="1" lang="zh-CN" altLang="en-US" sz="1600" b="1">
                <a:latin typeface="黑体" pitchFamily="2" charset="-122"/>
                <a:ea typeface="黑体" pitchFamily="2" charset="-122"/>
              </a:rPr>
              <a:t>一个人的口头沟通能力好坏，决定了你在工作、社交和个人生活中的品质和效益。 </a:t>
            </a:r>
          </a:p>
        </p:txBody>
      </p:sp>
      <p:sp>
        <p:nvSpPr>
          <p:cNvPr id="50179" name="Rectangle 3"/>
          <p:cNvSpPr>
            <a:spLocks noGrp="1" noChangeArrowheads="1"/>
          </p:cNvSpPr>
          <p:nvPr>
            <p:ph type="title" idx="4294967295"/>
          </p:nvPr>
        </p:nvSpPr>
        <p:spPr bwMode="auto">
          <a:xfrm>
            <a:off x="0" y="2332038"/>
            <a:ext cx="4537075" cy="1143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kumimoji="1" lang="zh-CN" altLang="en-US" sz="6600" b="1" smtClean="0">
                <a:solidFill>
                  <a:srgbClr val="CC0000"/>
                </a:solidFill>
                <a:latin typeface="黑体" pitchFamily="2" charset="-122"/>
                <a:ea typeface="黑体" pitchFamily="2" charset="-122"/>
              </a:rPr>
              <a:t>口头沟通</a:t>
            </a:r>
            <a:endParaRPr lang="zh-CN" altLang="en-US" sz="2400" smtClean="0">
              <a:solidFill>
                <a:schemeClr val="accent2"/>
              </a:solidFill>
            </a:endParaRPr>
          </a:p>
        </p:txBody>
      </p:sp>
      <p:sp>
        <p:nvSpPr>
          <p:cNvPr id="50182" name="Rectangle 6"/>
          <p:cNvSpPr>
            <a:spLocks noChangeArrowheads="1"/>
          </p:cNvSpPr>
          <p:nvPr/>
        </p:nvSpPr>
        <p:spPr bwMode="auto">
          <a:xfrm>
            <a:off x="2339975" y="3500438"/>
            <a:ext cx="6711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kumimoji="1" lang="zh-CN" altLang="en-US" sz="3200" b="1">
                <a:ea typeface="黑体" pitchFamily="2" charset="-122"/>
              </a:rPr>
              <a:t>－－如何提升你的表达能力、说明力</a:t>
            </a:r>
            <a:endParaRPr lang="zh-CN" altLang="en-US" sz="3200">
              <a:solidFill>
                <a:schemeClr val="accent2"/>
              </a:solidFill>
              <a:ea typeface="黑体"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fade">
                                      <p:cBhvr>
                                        <p:cTn id="7" dur="1000"/>
                                        <p:tgtEl>
                                          <p:spTgt spid="50179"/>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0182"/>
                                        </p:tgtEl>
                                        <p:attrNameLst>
                                          <p:attrName>style.visibility</p:attrName>
                                        </p:attrNameLst>
                                      </p:cBhvr>
                                      <p:to>
                                        <p:strVal val="visible"/>
                                      </p:to>
                                    </p:set>
                                    <p:animEffect transition="in" filter="wipe(left)">
                                      <p:cBhvr>
                                        <p:cTn id="11" dur="500"/>
                                        <p:tgtEl>
                                          <p:spTgt spid="50182"/>
                                        </p:tgtEl>
                                      </p:cBhvr>
                                    </p:animEffect>
                                  </p:childTnLst>
                                </p:cTn>
                              </p:par>
                            </p:childTnLst>
                          </p:cTn>
                        </p:par>
                        <p:par>
                          <p:cTn id="12" fill="hold" nodeType="afterGroup">
                            <p:stCondLst>
                              <p:cond delay="1500"/>
                            </p:stCondLst>
                            <p:childTnLst>
                              <p:par>
                                <p:cTn id="13" presetID="37" presetClass="entr" presetSubtype="0" fill="hold" nodeType="afterEffect">
                                  <p:stCondLst>
                                    <p:cond delay="0"/>
                                  </p:stCondLst>
                                  <p:childTnLst>
                                    <p:set>
                                      <p:cBhvr>
                                        <p:cTn id="14" dur="1" fill="hold">
                                          <p:stCondLst>
                                            <p:cond delay="0"/>
                                          </p:stCondLst>
                                        </p:cTn>
                                        <p:tgtEl>
                                          <p:spTgt spid="50178">
                                            <p:txEl>
                                              <p:pRg st="0" end="0"/>
                                            </p:txEl>
                                          </p:spTgt>
                                        </p:tgtEl>
                                        <p:attrNameLst>
                                          <p:attrName>style.visibility</p:attrName>
                                        </p:attrNameLst>
                                      </p:cBhvr>
                                      <p:to>
                                        <p:strVal val="visible"/>
                                      </p:to>
                                    </p:set>
                                    <p:animEffect transition="in" filter="fade">
                                      <p:cBhvr>
                                        <p:cTn id="15" dur="1000"/>
                                        <p:tgtEl>
                                          <p:spTgt spid="50178">
                                            <p:txEl>
                                              <p:pRg st="0" end="0"/>
                                            </p:txEl>
                                          </p:spTgt>
                                        </p:tgtEl>
                                      </p:cBhvr>
                                    </p:animEffect>
                                    <p:anim calcmode="lin" valueType="num">
                                      <p:cBhvr>
                                        <p:cTn id="16" dur="1000" fill="hold"/>
                                        <p:tgtEl>
                                          <p:spTgt spid="50178">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50178">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017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animBg="1"/>
      <p:bldP spid="501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1202" name="Text Box 2"/>
          <p:cNvSpPr txBox="1">
            <a:spLocks noChangeArrowheads="1"/>
          </p:cNvSpPr>
          <p:nvPr/>
        </p:nvSpPr>
        <p:spPr bwMode="auto">
          <a:xfrm>
            <a:off x="755650" y="2420938"/>
            <a:ext cx="77041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8288" indent="-26828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Font typeface="Wingdings" pitchFamily="2" charset="2"/>
              <a:buBlip>
                <a:blip r:embed="rId3"/>
              </a:buBlip>
            </a:pPr>
            <a:r>
              <a:rPr kumimoji="1" lang="zh-CN" altLang="en-US" sz="2400" b="1">
                <a:latin typeface="黑体" pitchFamily="2" charset="-122"/>
                <a:ea typeface="黑体" pitchFamily="2" charset="-122"/>
              </a:rPr>
              <a:t>引起对方的注意和兴趣</a:t>
            </a:r>
          </a:p>
          <a:p>
            <a:pPr algn="just" eaLnBrk="1" hangingPunct="1">
              <a:spcBef>
                <a:spcPct val="50000"/>
              </a:spcBef>
              <a:buFont typeface="Wingdings" pitchFamily="2" charset="2"/>
              <a:buBlip>
                <a:blip r:embed="rId3"/>
              </a:buBlip>
            </a:pPr>
            <a:r>
              <a:rPr kumimoji="1" lang="zh-CN" altLang="en-US" sz="2400" b="1">
                <a:latin typeface="黑体" pitchFamily="2" charset="-122"/>
                <a:ea typeface="黑体" pitchFamily="2" charset="-122"/>
              </a:rPr>
              <a:t>让对方了解话中的意思</a:t>
            </a:r>
          </a:p>
          <a:p>
            <a:pPr algn="just" eaLnBrk="1" hangingPunct="1">
              <a:spcBef>
                <a:spcPct val="50000"/>
              </a:spcBef>
              <a:buFont typeface="Wingdings" pitchFamily="2" charset="2"/>
              <a:buBlip>
                <a:blip r:embed="rId3"/>
              </a:buBlip>
            </a:pPr>
            <a:r>
              <a:rPr kumimoji="1" lang="zh-CN" altLang="en-US" sz="2400" b="1">
                <a:latin typeface="黑体" pitchFamily="2" charset="-122"/>
                <a:ea typeface="黑体" pitchFamily="2" charset="-122"/>
              </a:rPr>
              <a:t>使对方边听边接受发讯者的主张，同时，产生行动的意识。    </a:t>
            </a:r>
          </a:p>
        </p:txBody>
      </p:sp>
      <p:sp>
        <p:nvSpPr>
          <p:cNvPr id="51203" name="Rectangle 3"/>
          <p:cNvSpPr>
            <a:spLocks noGrp="1" noChangeArrowheads="1"/>
          </p:cNvSpPr>
          <p:nvPr>
            <p:ph type="title" idx="4294967295"/>
          </p:nvPr>
        </p:nvSpPr>
        <p:spPr bwMode="auto">
          <a:xfrm>
            <a:off x="0" y="1125538"/>
            <a:ext cx="4319588" cy="720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kumimoji="1" lang="zh-CN" altLang="en-US" sz="3200" b="1" smtClean="0">
                <a:solidFill>
                  <a:schemeClr val="bg1"/>
                </a:solidFill>
                <a:latin typeface="黑体" pitchFamily="2" charset="-122"/>
                <a:ea typeface="黑体" pitchFamily="2" charset="-122"/>
              </a:rPr>
              <a:t>口头沟通三要素</a:t>
            </a:r>
          </a:p>
        </p:txBody>
      </p:sp>
      <p:sp>
        <p:nvSpPr>
          <p:cNvPr id="51205" name="Rectangle 5"/>
          <p:cNvSpPr>
            <a:spLocks noChangeArrowheads="1"/>
          </p:cNvSpPr>
          <p:nvPr/>
        </p:nvSpPr>
        <p:spPr bwMode="auto">
          <a:xfrm>
            <a:off x="468313" y="5070475"/>
            <a:ext cx="858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zh-CN" altLang="en-US" b="1">
                <a:latin typeface="黑体" pitchFamily="2" charset="-122"/>
                <a:ea typeface="黑体" pitchFamily="2" charset="-122"/>
              </a:rPr>
              <a:t>除了三要素之外，还要根据当时的气氛，考虑说话的目的、内容，以及话的长短。</a:t>
            </a:r>
            <a:r>
              <a:rPr kumimoji="1" lang="zh-CN" altLang="en-US">
                <a:latin typeface="黑体" pitchFamily="2" charset="-122"/>
                <a:ea typeface="黑体" pitchFamily="2" charset="-122"/>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slide(fromLeft)">
                                      <p:cBhvr>
                                        <p:cTn id="7" dur="500"/>
                                        <p:tgtEl>
                                          <p:spTgt spid="5120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203"/>
                                        </p:tgtEl>
                                        <p:attrNameLst>
                                          <p:attrName>style.visibility</p:attrName>
                                        </p:attrNameLst>
                                      </p:cBhvr>
                                      <p:to>
                                        <p:strVal val="visible"/>
                                      </p:to>
                                    </p:set>
                                    <p:animEffect transition="in" filter="fade">
                                      <p:cBhvr>
                                        <p:cTn id="11" dur="1000"/>
                                        <p:tgtEl>
                                          <p:spTgt spid="5120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1202">
                                            <p:txEl>
                                              <p:pRg st="0" end="0"/>
                                            </p:txEl>
                                          </p:spTgt>
                                        </p:tgtEl>
                                        <p:attrNameLst>
                                          <p:attrName>style.visibility</p:attrName>
                                        </p:attrNameLst>
                                      </p:cBhvr>
                                      <p:to>
                                        <p:strVal val="visible"/>
                                      </p:to>
                                    </p:set>
                                    <p:animEffect transition="in" filter="wipe(left)">
                                      <p:cBhvr>
                                        <p:cTn id="16" dur="500"/>
                                        <p:tgtEl>
                                          <p:spTgt spid="51202">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1202">
                                            <p:txEl>
                                              <p:pRg st="1" end="1"/>
                                            </p:txEl>
                                          </p:spTgt>
                                        </p:tgtEl>
                                        <p:attrNameLst>
                                          <p:attrName>style.visibility</p:attrName>
                                        </p:attrNameLst>
                                      </p:cBhvr>
                                      <p:to>
                                        <p:strVal val="visible"/>
                                      </p:to>
                                    </p:set>
                                    <p:animEffect transition="in" filter="wipe(left)">
                                      <p:cBhvr>
                                        <p:cTn id="21" dur="500"/>
                                        <p:tgtEl>
                                          <p:spTgt spid="51202">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1202">
                                            <p:txEl>
                                              <p:pRg st="2" end="2"/>
                                            </p:txEl>
                                          </p:spTgt>
                                        </p:tgtEl>
                                        <p:attrNameLst>
                                          <p:attrName>style.visibility</p:attrName>
                                        </p:attrNameLst>
                                      </p:cBhvr>
                                      <p:to>
                                        <p:strVal val="visible"/>
                                      </p:to>
                                    </p:set>
                                    <p:animEffect transition="in" filter="wipe(left)">
                                      <p:cBhvr>
                                        <p:cTn id="26" dur="500"/>
                                        <p:tgtEl>
                                          <p:spTgt spid="51202">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51205"/>
                                        </p:tgtEl>
                                        <p:attrNameLst>
                                          <p:attrName>style.visibility</p:attrName>
                                        </p:attrNameLst>
                                      </p:cBhvr>
                                      <p:to>
                                        <p:strVal val="visible"/>
                                      </p:to>
                                    </p:set>
                                    <p:animEffect transition="in" filter="fade">
                                      <p:cBhvr>
                                        <p:cTn id="31" dur="1000"/>
                                        <p:tgtEl>
                                          <p:spTgt spid="51205"/>
                                        </p:tgtEl>
                                      </p:cBhvr>
                                    </p:animEffect>
                                    <p:anim calcmode="lin" valueType="num">
                                      <p:cBhvr>
                                        <p:cTn id="32" dur="1000" fill="hold"/>
                                        <p:tgtEl>
                                          <p:spTgt spid="51205"/>
                                        </p:tgtEl>
                                        <p:attrNameLst>
                                          <p:attrName>ppt_x</p:attrName>
                                        </p:attrNameLst>
                                      </p:cBhvr>
                                      <p:tavLst>
                                        <p:tav tm="0">
                                          <p:val>
                                            <p:strVal val="#ppt_x"/>
                                          </p:val>
                                        </p:tav>
                                        <p:tav tm="100000">
                                          <p:val>
                                            <p:strVal val="#ppt_x"/>
                                          </p:val>
                                        </p:tav>
                                      </p:tavLst>
                                    </p:anim>
                                    <p:anim calcmode="lin" valueType="num">
                                      <p:cBhvr>
                                        <p:cTn id="33" dur="900" decel="100000" fill="hold"/>
                                        <p:tgtEl>
                                          <p:spTgt spid="5120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120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51203" grpId="0"/>
      <p:bldP spid="5120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3250" name="Text Box 2"/>
          <p:cNvSpPr txBox="1">
            <a:spLocks noChangeArrowheads="1"/>
          </p:cNvSpPr>
          <p:nvPr/>
        </p:nvSpPr>
        <p:spPr bwMode="auto">
          <a:xfrm>
            <a:off x="1042988" y="2565400"/>
            <a:ext cx="7345362"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90500" indent="-1905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50000"/>
              </a:lnSpc>
              <a:spcBef>
                <a:spcPct val="30000"/>
              </a:spcBef>
              <a:buFontTx/>
              <a:buBlip>
                <a:blip r:embed="rId3"/>
              </a:buBlip>
            </a:pPr>
            <a:r>
              <a:rPr kumimoji="1" lang="zh-CN" altLang="en-US" sz="2000" b="1">
                <a:latin typeface="黑体" pitchFamily="2" charset="-122"/>
                <a:ea typeface="黑体" pitchFamily="2" charset="-122"/>
              </a:rPr>
              <a:t>先过滤：把要表达的资料过滤，浓缩成几个要点。</a:t>
            </a:r>
          </a:p>
          <a:p>
            <a:pPr algn="just" eaLnBrk="1" hangingPunct="1">
              <a:lnSpc>
                <a:spcPct val="150000"/>
              </a:lnSpc>
              <a:spcBef>
                <a:spcPct val="30000"/>
              </a:spcBef>
              <a:buFontTx/>
              <a:buBlip>
                <a:blip r:embed="rId3"/>
              </a:buBlip>
            </a:pPr>
            <a:r>
              <a:rPr kumimoji="1" lang="zh-CN" altLang="en-US" sz="2000" b="1">
                <a:latin typeface="黑体" pitchFamily="2" charset="-122"/>
                <a:ea typeface="黑体" pitchFamily="2" charset="-122"/>
              </a:rPr>
              <a:t>一次一个：一次表达一个想法、讯息，讲完一个才讲第二个。</a:t>
            </a:r>
          </a:p>
          <a:p>
            <a:pPr algn="just" eaLnBrk="1" hangingPunct="1">
              <a:lnSpc>
                <a:spcPct val="150000"/>
              </a:lnSpc>
              <a:spcBef>
                <a:spcPct val="30000"/>
              </a:spcBef>
              <a:buFontTx/>
              <a:buBlip>
                <a:blip r:embed="rId3"/>
              </a:buBlip>
            </a:pPr>
            <a:r>
              <a:rPr kumimoji="1" lang="zh-CN" altLang="en-US" sz="2000" b="1">
                <a:latin typeface="黑体" pitchFamily="2" charset="-122"/>
                <a:ea typeface="黑体" pitchFamily="2" charset="-122"/>
              </a:rPr>
              <a:t>观念相同：使用双方都能了解的特定字眼、用语。</a:t>
            </a:r>
            <a:endParaRPr kumimoji="1" lang="zh-TW" altLang="en-US" sz="2000" b="1">
              <a:latin typeface="黑体" pitchFamily="2" charset="-122"/>
              <a:ea typeface="黑体" pitchFamily="2" charset="-122"/>
            </a:endParaRPr>
          </a:p>
          <a:p>
            <a:pPr algn="just" eaLnBrk="1" hangingPunct="1">
              <a:lnSpc>
                <a:spcPct val="150000"/>
              </a:lnSpc>
              <a:spcBef>
                <a:spcPct val="30000"/>
              </a:spcBef>
              <a:buFontTx/>
              <a:buBlip>
                <a:blip r:embed="rId3"/>
              </a:buBlip>
            </a:pPr>
            <a:r>
              <a:rPr kumimoji="1" lang="zh-CN" altLang="en-US" sz="2000" b="1">
                <a:latin typeface="黑体" pitchFamily="2" charset="-122"/>
                <a:ea typeface="黑体" pitchFamily="2" charset="-122"/>
              </a:rPr>
              <a:t>长话短说：要简明、中庸、不多也不少。</a:t>
            </a:r>
            <a:endParaRPr kumimoji="1" lang="zh-TW" altLang="en-US" sz="2000" b="1">
              <a:latin typeface="黑体" pitchFamily="2" charset="-122"/>
              <a:ea typeface="黑体" pitchFamily="2" charset="-122"/>
            </a:endParaRPr>
          </a:p>
          <a:p>
            <a:pPr algn="just" eaLnBrk="1" hangingPunct="1">
              <a:lnSpc>
                <a:spcPct val="150000"/>
              </a:lnSpc>
              <a:spcBef>
                <a:spcPct val="30000"/>
              </a:spcBef>
              <a:buFontTx/>
              <a:buBlip>
                <a:blip r:embed="rId3"/>
              </a:buBlip>
            </a:pPr>
            <a:r>
              <a:rPr kumimoji="1" lang="zh-CN" altLang="en-US" sz="2000" b="1">
                <a:latin typeface="黑体" pitchFamily="2" charset="-122"/>
                <a:ea typeface="黑体" pitchFamily="2" charset="-122"/>
              </a:rPr>
              <a:t>要确认：要确定对方了解你真正的意思。 </a:t>
            </a:r>
          </a:p>
        </p:txBody>
      </p:sp>
      <p:sp>
        <p:nvSpPr>
          <p:cNvPr id="53251" name="Text Box 3"/>
          <p:cNvSpPr txBox="1">
            <a:spLocks noChangeArrowheads="1"/>
          </p:cNvSpPr>
          <p:nvPr/>
        </p:nvSpPr>
        <p:spPr bwMode="auto">
          <a:xfrm>
            <a:off x="34925" y="1243013"/>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pPr>
            <a:r>
              <a:rPr kumimoji="1" lang="zh-CN" altLang="en-US" sz="2400" b="1">
                <a:solidFill>
                  <a:schemeClr val="bg1"/>
                </a:solidFill>
                <a:latin typeface="黑体" pitchFamily="2" charset="-122"/>
                <a:ea typeface="黑体" pitchFamily="2" charset="-122"/>
              </a:rPr>
              <a:t>口头沟通，提升表达力的方法</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slide(fromLeft)">
                                      <p:cBhvr>
                                        <p:cTn id="7" dur="500"/>
                                        <p:tgtEl>
                                          <p:spTgt spid="5325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251"/>
                                        </p:tgtEl>
                                        <p:attrNameLst>
                                          <p:attrName>style.visibility</p:attrName>
                                        </p:attrNameLst>
                                      </p:cBhvr>
                                      <p:to>
                                        <p:strVal val="visible"/>
                                      </p:to>
                                    </p:set>
                                    <p:animEffect transition="in" filter="fade">
                                      <p:cBhvr>
                                        <p:cTn id="11" dur="1000"/>
                                        <p:tgtEl>
                                          <p:spTgt spid="5325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3250">
                                            <p:txEl>
                                              <p:pRg st="0" end="0"/>
                                            </p:txEl>
                                          </p:spTgt>
                                        </p:tgtEl>
                                        <p:attrNameLst>
                                          <p:attrName>style.visibility</p:attrName>
                                        </p:attrNameLst>
                                      </p:cBhvr>
                                      <p:to>
                                        <p:strVal val="visible"/>
                                      </p:to>
                                    </p:set>
                                    <p:animEffect transition="in" filter="wipe(left)">
                                      <p:cBhvr>
                                        <p:cTn id="16" dur="500"/>
                                        <p:tgtEl>
                                          <p:spTgt spid="53250">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3250">
                                            <p:txEl>
                                              <p:pRg st="1" end="1"/>
                                            </p:txEl>
                                          </p:spTgt>
                                        </p:tgtEl>
                                        <p:attrNameLst>
                                          <p:attrName>style.visibility</p:attrName>
                                        </p:attrNameLst>
                                      </p:cBhvr>
                                      <p:to>
                                        <p:strVal val="visible"/>
                                      </p:to>
                                    </p:set>
                                    <p:animEffect transition="in" filter="wipe(left)">
                                      <p:cBhvr>
                                        <p:cTn id="21" dur="500"/>
                                        <p:tgtEl>
                                          <p:spTgt spid="53250">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3250">
                                            <p:txEl>
                                              <p:pRg st="2" end="2"/>
                                            </p:txEl>
                                          </p:spTgt>
                                        </p:tgtEl>
                                        <p:attrNameLst>
                                          <p:attrName>style.visibility</p:attrName>
                                        </p:attrNameLst>
                                      </p:cBhvr>
                                      <p:to>
                                        <p:strVal val="visible"/>
                                      </p:to>
                                    </p:set>
                                    <p:animEffect transition="in" filter="wipe(left)">
                                      <p:cBhvr>
                                        <p:cTn id="26" dur="500"/>
                                        <p:tgtEl>
                                          <p:spTgt spid="53250">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3250">
                                            <p:txEl>
                                              <p:pRg st="3" end="3"/>
                                            </p:txEl>
                                          </p:spTgt>
                                        </p:tgtEl>
                                        <p:attrNameLst>
                                          <p:attrName>style.visibility</p:attrName>
                                        </p:attrNameLst>
                                      </p:cBhvr>
                                      <p:to>
                                        <p:strVal val="visible"/>
                                      </p:to>
                                    </p:set>
                                    <p:animEffect transition="in" filter="wipe(left)">
                                      <p:cBhvr>
                                        <p:cTn id="31" dur="500"/>
                                        <p:tgtEl>
                                          <p:spTgt spid="53250">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3250">
                                            <p:txEl>
                                              <p:pRg st="4" end="4"/>
                                            </p:txEl>
                                          </p:spTgt>
                                        </p:tgtEl>
                                        <p:attrNameLst>
                                          <p:attrName>style.visibility</p:attrName>
                                        </p:attrNameLst>
                                      </p:cBhvr>
                                      <p:to>
                                        <p:strVal val="visible"/>
                                      </p:to>
                                    </p:set>
                                    <p:animEffect transition="in" filter="wipe(left)">
                                      <p:cBhvr>
                                        <p:cTn id="36" dur="500"/>
                                        <p:tgtEl>
                                          <p:spTgt spid="532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nimBg="1"/>
      <p:bldP spid="532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8" name="Picture 6" descr="zheng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6938"/>
            <a:ext cx="4572000" cy="342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4"/>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4274" name="Text Box 2"/>
          <p:cNvSpPr txBox="1">
            <a:spLocks noChangeArrowheads="1"/>
          </p:cNvSpPr>
          <p:nvPr/>
        </p:nvSpPr>
        <p:spPr bwMode="auto">
          <a:xfrm>
            <a:off x="468313" y="2205038"/>
            <a:ext cx="705802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Font typeface="Wingdings" pitchFamily="2" charset="2"/>
              <a:buBlip>
                <a:blip r:embed="rId4"/>
              </a:buBlip>
            </a:pPr>
            <a:r>
              <a:rPr kumimoji="1" lang="zh-CN" altLang="en-US" sz="2000" b="1">
                <a:latin typeface="黑体" pitchFamily="2" charset="-122"/>
                <a:ea typeface="黑体" pitchFamily="2" charset="-122"/>
              </a:rPr>
              <a:t>举出具体的实例</a:t>
            </a:r>
          </a:p>
          <a:p>
            <a:pPr algn="just" eaLnBrk="1" hangingPunct="1">
              <a:spcBef>
                <a:spcPct val="50000"/>
              </a:spcBef>
              <a:buFont typeface="Wingdings" pitchFamily="2" charset="2"/>
              <a:buBlip>
                <a:blip r:embed="rId4"/>
              </a:buBlip>
            </a:pPr>
            <a:r>
              <a:rPr kumimoji="1" lang="zh-CN" altLang="en-US" sz="2000" b="1">
                <a:latin typeface="黑体" pitchFamily="2" charset="-122"/>
                <a:ea typeface="黑体" pitchFamily="2" charset="-122"/>
              </a:rPr>
              <a:t>提出证据</a:t>
            </a:r>
          </a:p>
          <a:p>
            <a:pPr algn="just" eaLnBrk="1" hangingPunct="1">
              <a:spcBef>
                <a:spcPct val="50000"/>
              </a:spcBef>
              <a:buFont typeface="Wingdings" pitchFamily="2" charset="2"/>
              <a:buBlip>
                <a:blip r:embed="rId4"/>
              </a:buBlip>
            </a:pPr>
            <a:r>
              <a:rPr kumimoji="1" lang="zh-CN" altLang="en-US" sz="2000" b="1">
                <a:latin typeface="黑体" pitchFamily="2" charset="-122"/>
                <a:ea typeface="黑体" pitchFamily="2" charset="-122"/>
              </a:rPr>
              <a:t>以数字来说明</a:t>
            </a:r>
          </a:p>
          <a:p>
            <a:pPr algn="just" eaLnBrk="1" hangingPunct="1">
              <a:spcBef>
                <a:spcPct val="50000"/>
              </a:spcBef>
              <a:buFont typeface="Wingdings" pitchFamily="2" charset="2"/>
              <a:buBlip>
                <a:blip r:embed="rId4"/>
              </a:buBlip>
            </a:pPr>
            <a:r>
              <a:rPr kumimoji="1" lang="zh-CN" altLang="en-US" sz="2000" b="1">
                <a:latin typeface="黑体" pitchFamily="2" charset="-122"/>
                <a:ea typeface="黑体" pitchFamily="2" charset="-122"/>
              </a:rPr>
              <a:t>运用专家或证人的供词</a:t>
            </a:r>
            <a:endParaRPr kumimoji="1" lang="zh-TW" altLang="en-US" sz="2000" b="1">
              <a:latin typeface="黑体" pitchFamily="2" charset="-122"/>
              <a:ea typeface="黑体" pitchFamily="2" charset="-122"/>
            </a:endParaRPr>
          </a:p>
          <a:p>
            <a:pPr algn="just" eaLnBrk="1" hangingPunct="1">
              <a:spcBef>
                <a:spcPct val="50000"/>
              </a:spcBef>
              <a:buFont typeface="Wingdings" pitchFamily="2" charset="2"/>
              <a:buBlip>
                <a:blip r:embed="rId4"/>
              </a:buBlip>
            </a:pPr>
            <a:r>
              <a:rPr kumimoji="1" lang="zh-CN" altLang="en-US" sz="2000" b="1">
                <a:latin typeface="黑体" pitchFamily="2" charset="-122"/>
                <a:ea typeface="黑体" pitchFamily="2" charset="-122"/>
              </a:rPr>
              <a:t>诉诸对方的视、听、触、嗅、味五种感觉</a:t>
            </a:r>
          </a:p>
          <a:p>
            <a:pPr algn="just" eaLnBrk="1" hangingPunct="1">
              <a:spcBef>
                <a:spcPct val="50000"/>
              </a:spcBef>
              <a:buFont typeface="Wingdings" pitchFamily="2" charset="2"/>
              <a:buBlip>
                <a:blip r:embed="rId4"/>
              </a:buBlip>
            </a:pPr>
            <a:r>
              <a:rPr kumimoji="1" lang="zh-CN" altLang="en-US" sz="2000" b="1">
                <a:latin typeface="黑体" pitchFamily="2" charset="-122"/>
                <a:ea typeface="黑体" pitchFamily="2" charset="-122"/>
              </a:rPr>
              <a:t>示范   </a:t>
            </a:r>
          </a:p>
        </p:txBody>
      </p:sp>
      <p:sp>
        <p:nvSpPr>
          <p:cNvPr id="16389" name="Text Box 3"/>
          <p:cNvSpPr txBox="1">
            <a:spLocks noChangeArrowheads="1"/>
          </p:cNvSpPr>
          <p:nvPr/>
        </p:nvSpPr>
        <p:spPr bwMode="auto">
          <a:xfrm>
            <a:off x="34925" y="1196975"/>
            <a:ext cx="3198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pPr>
            <a:r>
              <a:rPr kumimoji="1" lang="zh-CN" altLang="en-US" sz="2800" b="1">
                <a:solidFill>
                  <a:schemeClr val="bg1"/>
                </a:solidFill>
                <a:latin typeface="黑体" pitchFamily="2" charset="-122"/>
                <a:ea typeface="黑体" pitchFamily="2" charset="-122"/>
              </a:rPr>
              <a:t>无往不胜的说服法</a:t>
            </a:r>
          </a:p>
        </p:txBody>
      </p:sp>
      <p:sp>
        <p:nvSpPr>
          <p:cNvPr id="54277" name="Rectangle 5"/>
          <p:cNvSpPr>
            <a:spLocks noChangeArrowheads="1"/>
          </p:cNvSpPr>
          <p:nvPr/>
        </p:nvSpPr>
        <p:spPr bwMode="auto">
          <a:xfrm rot="-2135682">
            <a:off x="2843213" y="4221163"/>
            <a:ext cx="692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400" b="1">
                <a:solidFill>
                  <a:srgbClr val="CC0000"/>
                </a:solidFill>
                <a:ea typeface="黑体" pitchFamily="2" charset="-122"/>
              </a:rPr>
              <a:t>沟通的最终目的是说服他人采取积极正确的行动。</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slide(fromLeft)">
                                      <p:cBhvr>
                                        <p:cTn id="7" dur="500"/>
                                        <p:tgtEl>
                                          <p:spTgt spid="54276"/>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4278"/>
                                        </p:tgtEl>
                                        <p:attrNameLst>
                                          <p:attrName>style.visibility</p:attrName>
                                        </p:attrNameLst>
                                      </p:cBhvr>
                                      <p:to>
                                        <p:strVal val="visible"/>
                                      </p:to>
                                    </p:set>
                                    <p:animEffect transition="in" filter="fade">
                                      <p:cBhvr>
                                        <p:cTn id="11" dur="1000"/>
                                        <p:tgtEl>
                                          <p:spTgt spid="542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4274">
                                            <p:txEl>
                                              <p:pRg st="0" end="0"/>
                                            </p:txEl>
                                          </p:spTgt>
                                        </p:tgtEl>
                                        <p:attrNameLst>
                                          <p:attrName>style.visibility</p:attrName>
                                        </p:attrNameLst>
                                      </p:cBhvr>
                                      <p:to>
                                        <p:strVal val="visible"/>
                                      </p:to>
                                    </p:set>
                                    <p:animEffect transition="in" filter="wipe(left)">
                                      <p:cBhvr>
                                        <p:cTn id="16" dur="500"/>
                                        <p:tgtEl>
                                          <p:spTgt spid="54274">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4274">
                                            <p:txEl>
                                              <p:pRg st="1" end="1"/>
                                            </p:txEl>
                                          </p:spTgt>
                                        </p:tgtEl>
                                        <p:attrNameLst>
                                          <p:attrName>style.visibility</p:attrName>
                                        </p:attrNameLst>
                                      </p:cBhvr>
                                      <p:to>
                                        <p:strVal val="visible"/>
                                      </p:to>
                                    </p:set>
                                    <p:animEffect transition="in" filter="wipe(left)">
                                      <p:cBhvr>
                                        <p:cTn id="21" dur="500"/>
                                        <p:tgtEl>
                                          <p:spTgt spid="54274">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4274">
                                            <p:txEl>
                                              <p:pRg st="2" end="2"/>
                                            </p:txEl>
                                          </p:spTgt>
                                        </p:tgtEl>
                                        <p:attrNameLst>
                                          <p:attrName>style.visibility</p:attrName>
                                        </p:attrNameLst>
                                      </p:cBhvr>
                                      <p:to>
                                        <p:strVal val="visible"/>
                                      </p:to>
                                    </p:set>
                                    <p:animEffect transition="in" filter="wipe(left)">
                                      <p:cBhvr>
                                        <p:cTn id="26" dur="500"/>
                                        <p:tgtEl>
                                          <p:spTgt spid="54274">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4274">
                                            <p:txEl>
                                              <p:pRg st="3" end="3"/>
                                            </p:txEl>
                                          </p:spTgt>
                                        </p:tgtEl>
                                        <p:attrNameLst>
                                          <p:attrName>style.visibility</p:attrName>
                                        </p:attrNameLst>
                                      </p:cBhvr>
                                      <p:to>
                                        <p:strVal val="visible"/>
                                      </p:to>
                                    </p:set>
                                    <p:animEffect transition="in" filter="wipe(left)">
                                      <p:cBhvr>
                                        <p:cTn id="31" dur="500"/>
                                        <p:tgtEl>
                                          <p:spTgt spid="54274">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4274">
                                            <p:txEl>
                                              <p:pRg st="4" end="4"/>
                                            </p:txEl>
                                          </p:spTgt>
                                        </p:tgtEl>
                                        <p:attrNameLst>
                                          <p:attrName>style.visibility</p:attrName>
                                        </p:attrNameLst>
                                      </p:cBhvr>
                                      <p:to>
                                        <p:strVal val="visible"/>
                                      </p:to>
                                    </p:set>
                                    <p:animEffect transition="in" filter="wipe(left)">
                                      <p:cBhvr>
                                        <p:cTn id="36" dur="500"/>
                                        <p:tgtEl>
                                          <p:spTgt spid="54274">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4274">
                                            <p:txEl>
                                              <p:pRg st="5" end="5"/>
                                            </p:txEl>
                                          </p:spTgt>
                                        </p:tgtEl>
                                        <p:attrNameLst>
                                          <p:attrName>style.visibility</p:attrName>
                                        </p:attrNameLst>
                                      </p:cBhvr>
                                      <p:to>
                                        <p:strVal val="visible"/>
                                      </p:to>
                                    </p:set>
                                    <p:animEffect transition="in" filter="wipe(left)">
                                      <p:cBhvr>
                                        <p:cTn id="41" dur="500"/>
                                        <p:tgtEl>
                                          <p:spTgt spid="54274">
                                            <p:txEl>
                                              <p:pRg st="5" end="5"/>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4277"/>
                                        </p:tgtEl>
                                        <p:attrNameLst>
                                          <p:attrName>style.visibility</p:attrName>
                                        </p:attrNameLst>
                                      </p:cBhvr>
                                      <p:to>
                                        <p:strVal val="visible"/>
                                      </p:to>
                                    </p:set>
                                    <p:animEffect transition="in" filter="wipe(down)">
                                      <p:cBhvr>
                                        <p:cTn id="46" dur="500"/>
                                        <p:tgtEl>
                                          <p:spTgt spid="54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nimBg="1"/>
      <p:bldP spid="5427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5"/>
          <p:cNvSpPr>
            <a:spLocks noChangeArrowheads="1"/>
          </p:cNvSpPr>
          <p:nvPr/>
        </p:nvSpPr>
        <p:spPr bwMode="auto">
          <a:xfrm>
            <a:off x="3132138" y="1125538"/>
            <a:ext cx="6011862"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pic>
        <p:nvPicPr>
          <p:cNvPr id="67588" name="Picture 4" descr="2008102311949794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2606675"/>
            <a:ext cx="4968875"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Text Box 2"/>
          <p:cNvSpPr txBox="1">
            <a:spLocks noChangeArrowheads="1"/>
          </p:cNvSpPr>
          <p:nvPr/>
        </p:nvSpPr>
        <p:spPr bwMode="auto">
          <a:xfrm>
            <a:off x="5267325" y="2105025"/>
            <a:ext cx="38766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Font typeface="Wingdings" pitchFamily="2" charset="2"/>
              <a:buNone/>
            </a:pPr>
            <a:r>
              <a:rPr kumimoji="1" lang="zh-CN" altLang="en-US" sz="2400" b="1">
                <a:latin typeface="黑体" pitchFamily="2" charset="-122"/>
                <a:ea typeface="黑体" pitchFamily="2" charset="-122"/>
              </a:rPr>
              <a:t>哇！你好厉害哦！</a:t>
            </a:r>
          </a:p>
          <a:p>
            <a:pPr algn="just" eaLnBrk="1" hangingPunct="1">
              <a:spcBef>
                <a:spcPct val="50000"/>
              </a:spcBef>
              <a:buFont typeface="Wingdings" pitchFamily="2" charset="2"/>
              <a:buNone/>
            </a:pPr>
            <a:r>
              <a:rPr kumimoji="1" lang="zh-CN" altLang="en-US" sz="2400" b="1">
                <a:latin typeface="黑体" pitchFamily="2" charset="-122"/>
                <a:ea typeface="黑体" pitchFamily="2" charset="-122"/>
              </a:rPr>
              <a:t>哇！太棒了！</a:t>
            </a:r>
          </a:p>
          <a:p>
            <a:pPr algn="just" eaLnBrk="1" hangingPunct="1">
              <a:spcBef>
                <a:spcPct val="50000"/>
              </a:spcBef>
              <a:buFont typeface="Wingdings" pitchFamily="2" charset="2"/>
              <a:buNone/>
            </a:pPr>
            <a:r>
              <a:rPr kumimoji="1" lang="zh-CN" altLang="en-US" sz="2400" b="1">
                <a:latin typeface="黑体" pitchFamily="2" charset="-122"/>
                <a:ea typeface="黑体" pitchFamily="2" charset="-122"/>
              </a:rPr>
              <a:t>哇！你真是不简单！</a:t>
            </a:r>
          </a:p>
          <a:p>
            <a:pPr algn="just" eaLnBrk="1" hangingPunct="1">
              <a:spcBef>
                <a:spcPct val="50000"/>
              </a:spcBef>
              <a:buFont typeface="Wingdings" pitchFamily="2" charset="2"/>
              <a:buNone/>
            </a:pPr>
            <a:r>
              <a:rPr kumimoji="1" lang="zh-CN" altLang="en-US" sz="2400" b="1">
                <a:latin typeface="黑体" pitchFamily="2" charset="-122"/>
                <a:ea typeface="黑体" pitchFamily="2" charset="-122"/>
              </a:rPr>
              <a:t>哇！你真行！</a:t>
            </a:r>
            <a:endParaRPr kumimoji="1" lang="zh-TW" altLang="en-US" sz="2400" b="1">
              <a:latin typeface="黑体" pitchFamily="2" charset="-122"/>
              <a:ea typeface="黑体" pitchFamily="2" charset="-122"/>
            </a:endParaRPr>
          </a:p>
          <a:p>
            <a:pPr algn="just" eaLnBrk="1" hangingPunct="1">
              <a:spcBef>
                <a:spcPct val="50000"/>
              </a:spcBef>
            </a:pPr>
            <a:r>
              <a:rPr kumimoji="1" lang="en-US" altLang="zh-CN" sz="2400" b="1">
                <a:solidFill>
                  <a:srgbClr val="CC0000"/>
                </a:solidFill>
                <a:latin typeface="黑体" pitchFamily="2" charset="-122"/>
                <a:ea typeface="黑体" pitchFamily="2" charset="-122"/>
              </a:rPr>
              <a:t>PS</a:t>
            </a:r>
            <a:r>
              <a:rPr kumimoji="1" lang="zh-CN" altLang="en-US" sz="2400" b="1">
                <a:solidFill>
                  <a:srgbClr val="CC0000"/>
                </a:solidFill>
                <a:latin typeface="黑体" pitchFamily="2" charset="-122"/>
                <a:ea typeface="黑体" pitchFamily="2" charset="-122"/>
              </a:rPr>
              <a:t>：避免说些负面刺伤别人的口头禅！</a:t>
            </a:r>
          </a:p>
        </p:txBody>
      </p:sp>
      <p:sp>
        <p:nvSpPr>
          <p:cNvPr id="67590" name="Rectangle 6"/>
          <p:cNvSpPr>
            <a:spLocks noChangeArrowheads="1"/>
          </p:cNvSpPr>
          <p:nvPr/>
        </p:nvSpPr>
        <p:spPr bwMode="auto">
          <a:xfrm>
            <a:off x="3124200" y="1263650"/>
            <a:ext cx="6005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kumimoji="1" lang="zh-CN" altLang="en-US" sz="2400" b="1">
                <a:solidFill>
                  <a:schemeClr val="bg1"/>
                </a:solidFill>
                <a:ea typeface="黑体" pitchFamily="2" charset="-122"/>
              </a:rPr>
              <a:t>口头沟通时，多说些正面赞美别人的口头禅</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7589"/>
                                        </p:tgtEl>
                                        <p:attrNameLst>
                                          <p:attrName>style.visibility</p:attrName>
                                        </p:attrNameLst>
                                      </p:cBhvr>
                                      <p:to>
                                        <p:strVal val="visible"/>
                                      </p:to>
                                    </p:set>
                                    <p:animEffect transition="in" filter="slide(fromRight)">
                                      <p:cBhvr>
                                        <p:cTn id="7" dur="500"/>
                                        <p:tgtEl>
                                          <p:spTgt spid="67589"/>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590"/>
                                        </p:tgtEl>
                                        <p:attrNameLst>
                                          <p:attrName>style.visibility</p:attrName>
                                        </p:attrNameLst>
                                      </p:cBhvr>
                                      <p:to>
                                        <p:strVal val="visible"/>
                                      </p:to>
                                    </p:set>
                                    <p:animEffect transition="in" filter="fade">
                                      <p:cBhvr>
                                        <p:cTn id="11" dur="1000"/>
                                        <p:tgtEl>
                                          <p:spTgt spid="67590"/>
                                        </p:tgtEl>
                                      </p:cBhvr>
                                    </p:animEffect>
                                  </p:childTnLst>
                                </p:cTn>
                              </p:par>
                            </p:childTnLst>
                          </p:cTn>
                        </p:par>
                        <p:par>
                          <p:cTn id="12" fill="hold" nodeType="afterGroup">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67586"/>
                                        </p:tgtEl>
                                        <p:attrNameLst>
                                          <p:attrName>style.visibility</p:attrName>
                                        </p:attrNameLst>
                                      </p:cBhvr>
                                      <p:to>
                                        <p:strVal val="visible"/>
                                      </p:to>
                                    </p:set>
                                    <p:animEffect transition="in" filter="wipe(up)">
                                      <p:cBhvr>
                                        <p:cTn id="15" dur="500"/>
                                        <p:tgtEl>
                                          <p:spTgt spid="67586"/>
                                        </p:tgtEl>
                                      </p:cBhvr>
                                    </p:animEffect>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67588"/>
                                        </p:tgtEl>
                                        <p:attrNameLst>
                                          <p:attrName>style.visibility</p:attrName>
                                        </p:attrNameLst>
                                      </p:cBhvr>
                                      <p:to>
                                        <p:strVal val="visible"/>
                                      </p:to>
                                    </p:set>
                                    <p:animEffect transition="in" filter="fade">
                                      <p:cBhvr>
                                        <p:cTn id="19" dur="1000"/>
                                        <p:tgtEl>
                                          <p:spTgt spid="67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9" grpId="0" animBg="1"/>
      <p:bldP spid="67586" grpId="0"/>
      <p:bldP spid="6759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ChangeArrowheads="1"/>
          </p:cNvSpPr>
          <p:nvPr/>
        </p:nvSpPr>
        <p:spPr bwMode="auto">
          <a:xfrm>
            <a:off x="0" y="1123950"/>
            <a:ext cx="6084888"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8610" name="Text Box 2"/>
          <p:cNvSpPr txBox="1">
            <a:spLocks noChangeArrowheads="1"/>
          </p:cNvSpPr>
          <p:nvPr/>
        </p:nvSpPr>
        <p:spPr bwMode="auto">
          <a:xfrm>
            <a:off x="2266950" y="2708275"/>
            <a:ext cx="5545138"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Font typeface="Wingdings 2" pitchFamily="18" charset="2"/>
              <a:buNone/>
            </a:pPr>
            <a:r>
              <a:rPr kumimoji="1" lang="zh-CN" altLang="en-US" sz="2400" b="1">
                <a:latin typeface="黑体" pitchFamily="2" charset="-122"/>
                <a:ea typeface="黑体" pitchFamily="2" charset="-122"/>
              </a:rPr>
              <a:t>少用情绪性的字眼批评别人。</a:t>
            </a:r>
          </a:p>
          <a:p>
            <a:pPr algn="just" eaLnBrk="1" hangingPunct="1">
              <a:spcBef>
                <a:spcPct val="50000"/>
              </a:spcBef>
              <a:buFont typeface="Wingdings 2" pitchFamily="18" charset="2"/>
              <a:buNone/>
            </a:pPr>
            <a:r>
              <a:rPr kumimoji="1" lang="zh-CN" altLang="en-US" sz="2400" b="1">
                <a:latin typeface="黑体" pitchFamily="2" charset="-122"/>
                <a:ea typeface="黑体" pitchFamily="2" charset="-122"/>
              </a:rPr>
              <a:t>少用情绪性的字眼拒绝别人的好意。</a:t>
            </a:r>
            <a:endParaRPr kumimoji="1" lang="zh-TW" altLang="en-US" sz="2400" b="1">
              <a:latin typeface="黑体" pitchFamily="2" charset="-122"/>
              <a:ea typeface="黑体" pitchFamily="2" charset="-122"/>
            </a:endParaRPr>
          </a:p>
          <a:p>
            <a:pPr eaLnBrk="1" hangingPunct="1">
              <a:spcBef>
                <a:spcPct val="50000"/>
              </a:spcBef>
            </a:pPr>
            <a:endParaRPr kumimoji="1" lang="zh-CN" altLang="en-US" sz="2400" b="1">
              <a:latin typeface="黑体" pitchFamily="2" charset="-122"/>
              <a:ea typeface="黑体" pitchFamily="2" charset="-122"/>
            </a:endParaRPr>
          </a:p>
          <a:p>
            <a:pPr eaLnBrk="1" hangingPunct="1">
              <a:spcBef>
                <a:spcPct val="50000"/>
              </a:spcBef>
            </a:pPr>
            <a:r>
              <a:rPr kumimoji="1" lang="en-US" altLang="zh-CN" sz="2400" b="1">
                <a:solidFill>
                  <a:srgbClr val="CC0000"/>
                </a:solidFill>
                <a:latin typeface="黑体" pitchFamily="2" charset="-122"/>
                <a:ea typeface="黑体" pitchFamily="2" charset="-122"/>
              </a:rPr>
              <a:t>PS</a:t>
            </a:r>
            <a:r>
              <a:rPr kumimoji="1" lang="zh-CN" altLang="en-US" sz="2400" b="1">
                <a:solidFill>
                  <a:srgbClr val="CC0000"/>
                </a:solidFill>
                <a:latin typeface="黑体" pitchFamily="2" charset="-122"/>
                <a:ea typeface="黑体" pitchFamily="2" charset="-122"/>
              </a:rPr>
              <a:t>：讲话带刺是不当的沟通。</a:t>
            </a:r>
            <a:r>
              <a:rPr kumimoji="1" lang="zh-CN" altLang="en-US" sz="2400" b="1">
                <a:latin typeface="黑体" pitchFamily="2" charset="-122"/>
                <a:ea typeface="黑体" pitchFamily="2" charset="-122"/>
              </a:rPr>
              <a:t> </a:t>
            </a:r>
          </a:p>
        </p:txBody>
      </p:sp>
      <p:sp>
        <p:nvSpPr>
          <p:cNvPr id="68611" name="Rectangle 3"/>
          <p:cNvSpPr>
            <a:spLocks noGrp="1" noChangeArrowheads="1"/>
          </p:cNvSpPr>
          <p:nvPr>
            <p:ph type="title" idx="4294967295"/>
          </p:nvPr>
        </p:nvSpPr>
        <p:spPr bwMode="auto">
          <a:xfrm>
            <a:off x="0" y="1209675"/>
            <a:ext cx="5699125" cy="7064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kumimoji="1" lang="zh-CN" altLang="en-US" sz="2800" b="1" smtClean="0">
                <a:solidFill>
                  <a:schemeClr val="bg1"/>
                </a:solidFill>
                <a:latin typeface="黑体" pitchFamily="2" charset="-122"/>
                <a:ea typeface="黑体" pitchFamily="2" charset="-122"/>
              </a:rPr>
              <a:t>注意自己的措词，多使用事实陈述</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slide(fromLeft)">
                                      <p:cBhvr>
                                        <p:cTn id="7" dur="500"/>
                                        <p:tgtEl>
                                          <p:spTgt spid="6861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611"/>
                                        </p:tgtEl>
                                        <p:attrNameLst>
                                          <p:attrName>style.visibility</p:attrName>
                                        </p:attrNameLst>
                                      </p:cBhvr>
                                      <p:to>
                                        <p:strVal val="visible"/>
                                      </p:to>
                                    </p:set>
                                    <p:animEffect transition="in" filter="fade">
                                      <p:cBhvr>
                                        <p:cTn id="11" dur="1000"/>
                                        <p:tgtEl>
                                          <p:spTgt spid="68611"/>
                                        </p:tgtEl>
                                      </p:cBhvr>
                                    </p:animEffect>
                                  </p:childTnLst>
                                </p:cTn>
                              </p:par>
                            </p:childTnLst>
                          </p:cTn>
                        </p:par>
                        <p:par>
                          <p:cTn id="12" fill="hold" nodeType="afterGroup">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68610"/>
                                        </p:tgtEl>
                                        <p:attrNameLst>
                                          <p:attrName>style.visibility</p:attrName>
                                        </p:attrNameLst>
                                      </p:cBhvr>
                                      <p:to>
                                        <p:strVal val="visible"/>
                                      </p:to>
                                    </p:set>
                                    <p:animEffect transition="in" filter="wipe(up)">
                                      <p:cBhvr>
                                        <p:cTn id="15" dur="5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animBg="1"/>
      <p:bldP spid="68610" grpId="0"/>
      <p:bldP spid="686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8" name="Rectangle 6"/>
          <p:cNvSpPr>
            <a:spLocks noChangeArrowheads="1"/>
          </p:cNvSpPr>
          <p:nvPr/>
        </p:nvSpPr>
        <p:spPr bwMode="auto">
          <a:xfrm>
            <a:off x="0" y="1123950"/>
            <a:ext cx="6084888"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9634" name="Text Box 2"/>
          <p:cNvSpPr txBox="1">
            <a:spLocks noChangeArrowheads="1"/>
          </p:cNvSpPr>
          <p:nvPr/>
        </p:nvSpPr>
        <p:spPr bwMode="auto">
          <a:xfrm>
            <a:off x="1763713" y="2220913"/>
            <a:ext cx="6551612"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Font typeface="Wingdings 2" pitchFamily="18" charset="2"/>
              <a:buNone/>
            </a:pPr>
            <a:r>
              <a:rPr kumimoji="1" lang="zh-CN" altLang="en-US" sz="2400" b="1">
                <a:latin typeface="黑体" pitchFamily="2" charset="-122"/>
                <a:ea typeface="黑体" pitchFamily="2" charset="-122"/>
              </a:rPr>
              <a:t>少讲些讥笑的话，多讲些赞美的话。</a:t>
            </a:r>
          </a:p>
          <a:p>
            <a:pPr algn="just" eaLnBrk="1" hangingPunct="1">
              <a:spcBef>
                <a:spcPct val="50000"/>
              </a:spcBef>
              <a:buFont typeface="Wingdings 2" pitchFamily="18" charset="2"/>
              <a:buNone/>
            </a:pPr>
            <a:r>
              <a:rPr kumimoji="1" lang="zh-CN" altLang="en-US" sz="2400" b="1">
                <a:latin typeface="黑体" pitchFamily="2" charset="-122"/>
                <a:ea typeface="黑体" pitchFamily="2" charset="-122"/>
              </a:rPr>
              <a:t>少讲些批评的话，多讲些鼓励的话。</a:t>
            </a:r>
          </a:p>
          <a:p>
            <a:pPr algn="just" eaLnBrk="1" hangingPunct="1">
              <a:spcBef>
                <a:spcPct val="50000"/>
              </a:spcBef>
              <a:buFont typeface="Wingdings 2" pitchFamily="18" charset="2"/>
              <a:buNone/>
            </a:pPr>
            <a:r>
              <a:rPr kumimoji="1" lang="zh-CN" altLang="en-US" sz="2400" b="1">
                <a:latin typeface="黑体" pitchFamily="2" charset="-122"/>
                <a:ea typeface="黑体" pitchFamily="2" charset="-122"/>
              </a:rPr>
              <a:t>少讲些带情绪性的话，多讲些就事就事的话。</a:t>
            </a:r>
          </a:p>
          <a:p>
            <a:pPr algn="just" eaLnBrk="1" hangingPunct="1">
              <a:spcBef>
                <a:spcPct val="50000"/>
              </a:spcBef>
              <a:buFont typeface="Wingdings 2" pitchFamily="18" charset="2"/>
              <a:buNone/>
            </a:pPr>
            <a:r>
              <a:rPr kumimoji="1" lang="zh-CN" altLang="en-US" sz="2400" b="1">
                <a:latin typeface="黑体" pitchFamily="2" charset="-122"/>
                <a:ea typeface="黑体" pitchFamily="2" charset="-122"/>
              </a:rPr>
              <a:t>少讲些模棱两可的话，多讲些语意明确的话。</a:t>
            </a:r>
          </a:p>
          <a:p>
            <a:pPr algn="just" eaLnBrk="1" hangingPunct="1">
              <a:spcBef>
                <a:spcPct val="50000"/>
              </a:spcBef>
              <a:buFont typeface="Wingdings 2" pitchFamily="18" charset="2"/>
              <a:buNone/>
            </a:pPr>
            <a:r>
              <a:rPr kumimoji="1" lang="zh-CN" altLang="en-US" sz="2400" b="1">
                <a:latin typeface="黑体" pitchFamily="2" charset="-122"/>
                <a:ea typeface="黑体" pitchFamily="2" charset="-122"/>
              </a:rPr>
              <a:t>少讲些了破坏性的话，多讲些建议性的话。 </a:t>
            </a:r>
          </a:p>
        </p:txBody>
      </p:sp>
      <p:sp>
        <p:nvSpPr>
          <p:cNvPr id="69636" name="Rectangle 4"/>
          <p:cNvSpPr>
            <a:spLocks noGrp="1" noChangeArrowheads="1"/>
          </p:cNvSpPr>
          <p:nvPr>
            <p:ph type="title" idx="4294967295"/>
          </p:nvPr>
        </p:nvSpPr>
        <p:spPr bwMode="auto">
          <a:xfrm>
            <a:off x="0" y="1150938"/>
            <a:ext cx="6084888"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kumimoji="1" lang="zh-CN" altLang="en-US" sz="3200" b="1" smtClean="0">
                <a:solidFill>
                  <a:schemeClr val="bg1"/>
                </a:solidFill>
                <a:latin typeface="黑体" pitchFamily="2" charset="-122"/>
                <a:ea typeface="黑体" pitchFamily="2" charset="-122"/>
              </a:rPr>
              <a:t>进行口头沟通时，要注意用语</a:t>
            </a:r>
          </a:p>
        </p:txBody>
      </p:sp>
      <p:sp>
        <p:nvSpPr>
          <p:cNvPr id="69637" name="Text Box 5"/>
          <p:cNvSpPr txBox="1">
            <a:spLocks noChangeArrowheads="1"/>
          </p:cNvSpPr>
          <p:nvPr/>
        </p:nvSpPr>
        <p:spPr bwMode="auto">
          <a:xfrm>
            <a:off x="717550" y="54451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11313" indent="-1611313"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fontAlgn="t" hangingPunct="1">
              <a:spcBef>
                <a:spcPct val="50000"/>
              </a:spcBef>
            </a:pPr>
            <a:r>
              <a:rPr kumimoji="1" lang="zh-CN" altLang="en-US" sz="2000" b="1">
                <a:solidFill>
                  <a:srgbClr val="CC0000"/>
                </a:solidFill>
                <a:latin typeface="黑体" pitchFamily="2" charset="-122"/>
                <a:ea typeface="黑体" pitchFamily="2" charset="-122"/>
              </a:rPr>
              <a:t>口头沟通</a:t>
            </a:r>
            <a:r>
              <a:rPr kumimoji="1" lang="en-US" altLang="zh-CN" sz="2000" b="1">
                <a:solidFill>
                  <a:srgbClr val="CC0000"/>
                </a:solidFill>
                <a:latin typeface="Times New Roman" pitchFamily="18" charset="0"/>
                <a:ea typeface="黑体" pitchFamily="2" charset="-122"/>
              </a:rPr>
              <a:t>——</a:t>
            </a:r>
            <a:r>
              <a:rPr kumimoji="1" lang="zh-CN" altLang="en-US" sz="2000" b="1">
                <a:solidFill>
                  <a:srgbClr val="CC0000"/>
                </a:solidFill>
                <a:latin typeface="黑体" pitchFamily="2" charset="-122"/>
                <a:ea typeface="黑体" pitchFamily="2" charset="-122"/>
              </a:rPr>
              <a:t>想要表达得好，最有效的方法，就是在开口前，先把话想好。</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9638"/>
                                        </p:tgtEl>
                                        <p:attrNameLst>
                                          <p:attrName>style.visibility</p:attrName>
                                        </p:attrNameLst>
                                      </p:cBhvr>
                                      <p:to>
                                        <p:strVal val="visible"/>
                                      </p:to>
                                    </p:set>
                                    <p:animEffect transition="in" filter="slide(fromLeft)">
                                      <p:cBhvr>
                                        <p:cTn id="7" dur="500"/>
                                        <p:tgtEl>
                                          <p:spTgt spid="69638"/>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636"/>
                                        </p:tgtEl>
                                        <p:attrNameLst>
                                          <p:attrName>style.visibility</p:attrName>
                                        </p:attrNameLst>
                                      </p:cBhvr>
                                      <p:to>
                                        <p:strVal val="visible"/>
                                      </p:to>
                                    </p:set>
                                    <p:animEffect transition="in" filter="fade">
                                      <p:cBhvr>
                                        <p:cTn id="11" dur="1000"/>
                                        <p:tgtEl>
                                          <p:spTgt spid="69636"/>
                                        </p:tgtEl>
                                      </p:cBhvr>
                                    </p:animEffect>
                                  </p:childTnLst>
                                </p:cTn>
                              </p:par>
                            </p:childTnLst>
                          </p:cTn>
                        </p:par>
                        <p:par>
                          <p:cTn id="12" fill="hold" nodeType="afterGroup">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69634"/>
                                        </p:tgtEl>
                                        <p:attrNameLst>
                                          <p:attrName>style.visibility</p:attrName>
                                        </p:attrNameLst>
                                      </p:cBhvr>
                                      <p:to>
                                        <p:strVal val="visible"/>
                                      </p:to>
                                    </p:set>
                                    <p:animEffect transition="in" filter="wipe(up)">
                                      <p:cBhvr>
                                        <p:cTn id="15" dur="500"/>
                                        <p:tgtEl>
                                          <p:spTgt spid="696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69637"/>
                                        </p:tgtEl>
                                        <p:attrNameLst>
                                          <p:attrName>style.visibility</p:attrName>
                                        </p:attrNameLst>
                                      </p:cBhvr>
                                      <p:to>
                                        <p:strVal val="visible"/>
                                      </p:to>
                                    </p:set>
                                    <p:animEffect transition="in" filter="fade">
                                      <p:cBhvr>
                                        <p:cTn id="20" dur="1000"/>
                                        <p:tgtEl>
                                          <p:spTgt spid="69637"/>
                                        </p:tgtEl>
                                      </p:cBhvr>
                                    </p:animEffect>
                                    <p:anim calcmode="lin" valueType="num">
                                      <p:cBhvr>
                                        <p:cTn id="21" dur="1000" fill="hold"/>
                                        <p:tgtEl>
                                          <p:spTgt spid="69637"/>
                                        </p:tgtEl>
                                        <p:attrNameLst>
                                          <p:attrName>ppt_x</p:attrName>
                                        </p:attrNameLst>
                                      </p:cBhvr>
                                      <p:tavLst>
                                        <p:tav tm="0">
                                          <p:val>
                                            <p:strVal val="#ppt_x"/>
                                          </p:val>
                                        </p:tav>
                                        <p:tav tm="100000">
                                          <p:val>
                                            <p:strVal val="#ppt_x"/>
                                          </p:val>
                                        </p:tav>
                                      </p:tavLst>
                                    </p:anim>
                                    <p:anim calcmode="lin" valueType="num">
                                      <p:cBhvr>
                                        <p:cTn id="22" dur="900" decel="100000" fill="hold"/>
                                        <p:tgtEl>
                                          <p:spTgt spid="69637"/>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963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8" grpId="0" animBg="1"/>
      <p:bldP spid="69634" grpId="0"/>
      <p:bldP spid="69636" grpId="0"/>
      <p:bldP spid="696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7" descr="obama-speech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80513"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Rectangle 8"/>
          <p:cNvSpPr>
            <a:spLocks noChangeArrowheads="1"/>
          </p:cNvSpPr>
          <p:nvPr/>
        </p:nvSpPr>
        <p:spPr bwMode="auto">
          <a:xfrm>
            <a:off x="0" y="1628775"/>
            <a:ext cx="6084888" cy="1295400"/>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2" name="Group 11"/>
          <p:cNvGrpSpPr>
            <a:grpSpLocks/>
          </p:cNvGrpSpPr>
          <p:nvPr/>
        </p:nvGrpSpPr>
        <p:grpSpPr bwMode="auto">
          <a:xfrm>
            <a:off x="1906588" y="1819275"/>
            <a:ext cx="4178300" cy="889000"/>
            <a:chOff x="1201" y="1146"/>
            <a:chExt cx="2632" cy="560"/>
          </a:xfrm>
        </p:grpSpPr>
        <p:sp>
          <p:nvSpPr>
            <p:cNvPr id="2054" name="Text Box 2"/>
            <p:cNvSpPr txBox="1">
              <a:spLocks noChangeArrowheads="1"/>
            </p:cNvSpPr>
            <p:nvPr/>
          </p:nvSpPr>
          <p:spPr bwMode="auto">
            <a:xfrm>
              <a:off x="1201" y="1146"/>
              <a:ext cx="25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b="1">
                  <a:latin typeface="黑体" pitchFamily="2" charset="-122"/>
                  <a:ea typeface="黑体" pitchFamily="2" charset="-122"/>
                </a:rPr>
                <a:t>不可或缺的领导和管理才能</a:t>
              </a:r>
            </a:p>
          </p:txBody>
        </p:sp>
        <p:sp>
          <p:nvSpPr>
            <p:cNvPr id="2055" name="Rectangle 9"/>
            <p:cNvSpPr>
              <a:spLocks noChangeArrowheads="1"/>
            </p:cNvSpPr>
            <p:nvPr/>
          </p:nvSpPr>
          <p:spPr bwMode="auto">
            <a:xfrm>
              <a:off x="1208" y="1418"/>
              <a:ext cx="26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400" b="1">
                  <a:ea typeface="黑体" pitchFamily="2" charset="-122"/>
                </a:rPr>
                <a:t>使人拥有迈向卓越成功的力量</a:t>
              </a:r>
            </a:p>
          </p:txBody>
        </p:sp>
      </p:grpSp>
      <p:sp>
        <p:nvSpPr>
          <p:cNvPr id="3082" name="Rectangle 10"/>
          <p:cNvSpPr>
            <a:spLocks noChangeArrowheads="1"/>
          </p:cNvSpPr>
          <p:nvPr/>
        </p:nvSpPr>
        <p:spPr bwMode="auto">
          <a:xfrm>
            <a:off x="34925" y="1700213"/>
            <a:ext cx="2098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6000" b="1">
                <a:solidFill>
                  <a:srgbClr val="CC0000"/>
                </a:solidFill>
                <a:latin typeface="黑体" pitchFamily="2" charset="-122"/>
                <a:ea typeface="黑体" pitchFamily="2" charset="-122"/>
              </a:rPr>
              <a:t>沟通</a:t>
            </a:r>
            <a:r>
              <a:rPr kumimoji="1" lang="en-US" altLang="zh-CN" sz="6000" b="1">
                <a:solidFill>
                  <a:srgbClr val="CC0000"/>
                </a:solidFill>
                <a:latin typeface="黑体" pitchFamily="2" charset="-122"/>
                <a:ea typeface="黑体" pitchFamily="2" charset="-122"/>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wipe(left)">
                                      <p:cBhvr>
                                        <p:cTn id="7" dur="500"/>
                                        <p:tgtEl>
                                          <p:spTgt spid="3080"/>
                                        </p:tgtEl>
                                      </p:cBhvr>
                                    </p:animEffect>
                                  </p:childTnLst>
                                </p:cTn>
                              </p:par>
                            </p:childTnLst>
                          </p:cTn>
                        </p:par>
                        <p:par>
                          <p:cTn id="8" fill="hold" nodeType="afterGroup">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082"/>
                                        </p:tgtEl>
                                        <p:attrNameLst>
                                          <p:attrName>style.visibility</p:attrName>
                                        </p:attrNameLst>
                                      </p:cBhvr>
                                      <p:to>
                                        <p:strVal val="visible"/>
                                      </p:to>
                                    </p:set>
                                    <p:animEffect transition="in" filter="fade">
                                      <p:cBhvr>
                                        <p:cTn id="11" dur="500"/>
                                        <p:tgtEl>
                                          <p:spTgt spid="3082"/>
                                        </p:tgtEl>
                                      </p:cBhvr>
                                    </p:animEffect>
                                    <p:anim calcmode="lin" valueType="num">
                                      <p:cBhvr>
                                        <p:cTn id="12" dur="500" fill="hold"/>
                                        <p:tgtEl>
                                          <p:spTgt spid="3082"/>
                                        </p:tgtEl>
                                        <p:attrNameLst>
                                          <p:attrName>ppt_x</p:attrName>
                                        </p:attrNameLst>
                                      </p:cBhvr>
                                      <p:tavLst>
                                        <p:tav tm="0">
                                          <p:val>
                                            <p:strVal val="#ppt_x"/>
                                          </p:val>
                                        </p:tav>
                                        <p:tav tm="100000">
                                          <p:val>
                                            <p:strVal val="#ppt_x"/>
                                          </p:val>
                                        </p:tav>
                                      </p:tavLst>
                                    </p:anim>
                                    <p:anim calcmode="lin" valueType="num">
                                      <p:cBhvr>
                                        <p:cTn id="13" dur="500" fill="hold"/>
                                        <p:tgtEl>
                                          <p:spTgt spid="3082"/>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0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0" grpId="0" animBg="1"/>
      <p:bldP spid="308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1"/>
          <p:cNvGrpSpPr>
            <a:grpSpLocks/>
          </p:cNvGrpSpPr>
          <p:nvPr/>
        </p:nvGrpSpPr>
        <p:grpSpPr bwMode="auto">
          <a:xfrm>
            <a:off x="6430963" y="0"/>
            <a:ext cx="2713037" cy="6858000"/>
            <a:chOff x="4051" y="0"/>
            <a:chExt cx="1709" cy="4320"/>
          </a:xfrm>
        </p:grpSpPr>
        <p:pic>
          <p:nvPicPr>
            <p:cNvPr id="20487" name="Picture 8" descr="hear"/>
            <p:cNvPicPr>
              <a:picLocks noChangeAspect="1" noChangeArrowheads="1"/>
            </p:cNvPicPr>
            <p:nvPr/>
          </p:nvPicPr>
          <p:blipFill>
            <a:blip r:embed="rId3">
              <a:extLst>
                <a:ext uri="{28A0092B-C50C-407E-A947-70E740481C1C}">
                  <a14:useLocalDpi xmlns:a14="http://schemas.microsoft.com/office/drawing/2010/main" val="0"/>
                </a:ext>
              </a:extLst>
            </a:blip>
            <a:srcRect l="10735" r="31343"/>
            <a:stretch>
              <a:fillRect/>
            </a:stretch>
          </p:blipFill>
          <p:spPr bwMode="auto">
            <a:xfrm>
              <a:off x="4082" y="0"/>
              <a:ext cx="1678"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Rectangle 9"/>
            <p:cNvSpPr>
              <a:spLocks noChangeArrowheads="1"/>
            </p:cNvSpPr>
            <p:nvPr/>
          </p:nvSpPr>
          <p:spPr bwMode="auto">
            <a:xfrm flipH="1">
              <a:off x="4051" y="0"/>
              <a:ext cx="439" cy="4320"/>
            </a:xfrm>
            <a:prstGeom prst="rect">
              <a:avLst/>
            </a:prstGeom>
            <a:gradFill rotWithShape="1">
              <a:gsLst>
                <a:gs pos="0">
                  <a:schemeClr val="bg1">
                    <a:alpha val="0"/>
                  </a:schemeClr>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70658" name="Text Box 2"/>
          <p:cNvSpPr txBox="1">
            <a:spLocks noChangeArrowheads="1"/>
          </p:cNvSpPr>
          <p:nvPr/>
        </p:nvSpPr>
        <p:spPr bwMode="auto">
          <a:xfrm>
            <a:off x="179388" y="3789363"/>
            <a:ext cx="5832475"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b="1">
                <a:latin typeface="黑体" pitchFamily="2" charset="-122"/>
                <a:ea typeface="黑体" pitchFamily="2" charset="-122"/>
              </a:rPr>
              <a:t>    </a:t>
            </a:r>
            <a:r>
              <a:rPr kumimoji="1" lang="zh-CN" altLang="en-US" b="1">
                <a:latin typeface="黑体" pitchFamily="2" charset="-122"/>
                <a:ea typeface="黑体" pitchFamily="2" charset="-122"/>
              </a:rPr>
              <a:t>沟通的四大媒介（听、说、读、写）中，花费时间最多的是在听别人说话。</a:t>
            </a:r>
          </a:p>
          <a:p>
            <a:pPr eaLnBrk="1" hangingPunct="1">
              <a:spcBef>
                <a:spcPct val="50000"/>
              </a:spcBef>
            </a:pPr>
            <a:r>
              <a:rPr kumimoji="1" lang="zh-CN" altLang="en-US" b="1">
                <a:latin typeface="黑体" pitchFamily="2" charset="-122"/>
                <a:ea typeface="黑体" pitchFamily="2" charset="-122"/>
              </a:rPr>
              <a:t>    有人统计：工作中每天有四分之三的时间花在言语沟通上，其中有一半以上的时间是用来倾听的。 </a:t>
            </a:r>
          </a:p>
        </p:txBody>
      </p:sp>
      <p:sp>
        <p:nvSpPr>
          <p:cNvPr id="70660" name="Text Box 4"/>
          <p:cNvSpPr txBox="1">
            <a:spLocks noChangeArrowheads="1"/>
          </p:cNvSpPr>
          <p:nvPr/>
        </p:nvSpPr>
        <p:spPr bwMode="auto">
          <a:xfrm>
            <a:off x="250825" y="5084763"/>
            <a:ext cx="5832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50000"/>
              </a:spcBef>
            </a:pPr>
            <a:r>
              <a:rPr kumimoji="1" lang="en-US" altLang="zh-CN" b="1">
                <a:latin typeface="黑体" pitchFamily="2" charset="-122"/>
                <a:ea typeface="黑体" pitchFamily="2" charset="-122"/>
              </a:rPr>
              <a:t>    </a:t>
            </a:r>
            <a:r>
              <a:rPr kumimoji="1" lang="zh-CN" altLang="en-US" b="1">
                <a:latin typeface="黑体" pitchFamily="2" charset="-122"/>
                <a:ea typeface="黑体" pitchFamily="2" charset="-122"/>
              </a:rPr>
              <a:t>绝大多数人天生就有听力（听得见声音的能力），但听得懂别人说话的能力，则是需要后天学习才会具备。 </a:t>
            </a:r>
          </a:p>
        </p:txBody>
      </p:sp>
      <p:sp>
        <p:nvSpPr>
          <p:cNvPr id="70662" name="Rectangle 6"/>
          <p:cNvSpPr>
            <a:spLocks noChangeArrowheads="1"/>
          </p:cNvSpPr>
          <p:nvPr/>
        </p:nvSpPr>
        <p:spPr bwMode="auto">
          <a:xfrm>
            <a:off x="34925" y="2332038"/>
            <a:ext cx="22336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6600" b="1">
                <a:solidFill>
                  <a:srgbClr val="CC0000"/>
                </a:solidFill>
                <a:latin typeface="黑体" pitchFamily="2" charset="-122"/>
                <a:ea typeface="黑体" pitchFamily="2" charset="-122"/>
              </a:rPr>
              <a:t>倾听</a:t>
            </a:r>
            <a:endParaRPr lang="zh-CN" altLang="en-US" sz="2400">
              <a:solidFill>
                <a:schemeClr val="accent2"/>
              </a:solidFill>
            </a:endParaRPr>
          </a:p>
        </p:txBody>
      </p:sp>
      <p:sp>
        <p:nvSpPr>
          <p:cNvPr id="70663" name="Rectangle 7"/>
          <p:cNvSpPr>
            <a:spLocks noChangeArrowheads="1"/>
          </p:cNvSpPr>
          <p:nvPr/>
        </p:nvSpPr>
        <p:spPr bwMode="auto">
          <a:xfrm>
            <a:off x="1908175" y="2871788"/>
            <a:ext cx="589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是成功的右手，说服是成功的左手。</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662"/>
                                        </p:tgtEl>
                                        <p:attrNameLst>
                                          <p:attrName>style.visibility</p:attrName>
                                        </p:attrNameLst>
                                      </p:cBhvr>
                                      <p:to>
                                        <p:strVal val="visible"/>
                                      </p:to>
                                    </p:set>
                                    <p:animEffect transition="in" filter="fade">
                                      <p:cBhvr>
                                        <p:cTn id="7" dur="1000"/>
                                        <p:tgtEl>
                                          <p:spTgt spid="70662"/>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0663"/>
                                        </p:tgtEl>
                                        <p:attrNameLst>
                                          <p:attrName>style.visibility</p:attrName>
                                        </p:attrNameLst>
                                      </p:cBhvr>
                                      <p:to>
                                        <p:strVal val="visible"/>
                                      </p:to>
                                    </p:set>
                                    <p:animEffect transition="in" filter="wipe(left)">
                                      <p:cBhvr>
                                        <p:cTn id="11" dur="500"/>
                                        <p:tgtEl>
                                          <p:spTgt spid="7066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5" presetClass="entr" presetSubtype="0" fill="hold" nodeType="clickEffect">
                                  <p:stCondLst>
                                    <p:cond delay="0"/>
                                  </p:stCondLst>
                                  <p:childTnLst>
                                    <p:set>
                                      <p:cBhvr>
                                        <p:cTn id="15" dur="1" fill="hold">
                                          <p:stCondLst>
                                            <p:cond delay="0"/>
                                          </p:stCondLst>
                                        </p:cTn>
                                        <p:tgtEl>
                                          <p:spTgt spid="70658">
                                            <p:txEl>
                                              <p:pRg st="0" end="0"/>
                                            </p:txEl>
                                          </p:spTgt>
                                        </p:tgtEl>
                                        <p:attrNameLst>
                                          <p:attrName>style.visibility</p:attrName>
                                        </p:attrNameLst>
                                      </p:cBhvr>
                                      <p:to>
                                        <p:strVal val="visible"/>
                                      </p:to>
                                    </p:set>
                                    <p:anim calcmode="lin" valueType="num">
                                      <p:cBhvr>
                                        <p:cTn id="16" dur="1000" fill="hold"/>
                                        <p:tgtEl>
                                          <p:spTgt spid="70658">
                                            <p:txEl>
                                              <p:pRg st="0" end="0"/>
                                            </p:txEl>
                                          </p:spTgt>
                                        </p:tgtEl>
                                        <p:attrNameLst>
                                          <p:attrName>ppt_w</p:attrName>
                                        </p:attrNameLst>
                                      </p:cBhvr>
                                      <p:tavLst>
                                        <p:tav tm="0">
                                          <p:val>
                                            <p:strVal val="#ppt_w*0.70"/>
                                          </p:val>
                                        </p:tav>
                                        <p:tav tm="100000">
                                          <p:val>
                                            <p:strVal val="#ppt_w"/>
                                          </p:val>
                                        </p:tav>
                                      </p:tavLst>
                                    </p:anim>
                                    <p:anim calcmode="lin" valueType="num">
                                      <p:cBhvr>
                                        <p:cTn id="17" dur="1000" fill="hold"/>
                                        <p:tgtEl>
                                          <p:spTgt spid="70658">
                                            <p:txEl>
                                              <p:pRg st="0" end="0"/>
                                            </p:txEl>
                                          </p:spTgt>
                                        </p:tgtEl>
                                        <p:attrNameLst>
                                          <p:attrName>ppt_h</p:attrName>
                                        </p:attrNameLst>
                                      </p:cBhvr>
                                      <p:tavLst>
                                        <p:tav tm="0">
                                          <p:val>
                                            <p:strVal val="#ppt_h"/>
                                          </p:val>
                                        </p:tav>
                                        <p:tav tm="100000">
                                          <p:val>
                                            <p:strVal val="#ppt_h"/>
                                          </p:val>
                                        </p:tav>
                                      </p:tavLst>
                                    </p:anim>
                                    <p:animEffect transition="in" filter="fade">
                                      <p:cBhvr>
                                        <p:cTn id="18" dur="1000"/>
                                        <p:tgtEl>
                                          <p:spTgt spid="70658">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5" presetClass="entr" presetSubtype="0" fill="hold" nodeType="clickEffect">
                                  <p:stCondLst>
                                    <p:cond delay="0"/>
                                  </p:stCondLst>
                                  <p:childTnLst>
                                    <p:set>
                                      <p:cBhvr>
                                        <p:cTn id="22" dur="1" fill="hold">
                                          <p:stCondLst>
                                            <p:cond delay="0"/>
                                          </p:stCondLst>
                                        </p:cTn>
                                        <p:tgtEl>
                                          <p:spTgt spid="70658">
                                            <p:txEl>
                                              <p:pRg st="1" end="1"/>
                                            </p:txEl>
                                          </p:spTgt>
                                        </p:tgtEl>
                                        <p:attrNameLst>
                                          <p:attrName>style.visibility</p:attrName>
                                        </p:attrNameLst>
                                      </p:cBhvr>
                                      <p:to>
                                        <p:strVal val="visible"/>
                                      </p:to>
                                    </p:set>
                                    <p:anim calcmode="lin" valueType="num">
                                      <p:cBhvr>
                                        <p:cTn id="23" dur="1000" fill="hold"/>
                                        <p:tgtEl>
                                          <p:spTgt spid="70658">
                                            <p:txEl>
                                              <p:pRg st="1" end="1"/>
                                            </p:txEl>
                                          </p:spTgt>
                                        </p:tgtEl>
                                        <p:attrNameLst>
                                          <p:attrName>ppt_w</p:attrName>
                                        </p:attrNameLst>
                                      </p:cBhvr>
                                      <p:tavLst>
                                        <p:tav tm="0">
                                          <p:val>
                                            <p:strVal val="#ppt_w*0.70"/>
                                          </p:val>
                                        </p:tav>
                                        <p:tav tm="100000">
                                          <p:val>
                                            <p:strVal val="#ppt_w"/>
                                          </p:val>
                                        </p:tav>
                                      </p:tavLst>
                                    </p:anim>
                                    <p:anim calcmode="lin" valueType="num">
                                      <p:cBhvr>
                                        <p:cTn id="24" dur="1000" fill="hold"/>
                                        <p:tgtEl>
                                          <p:spTgt spid="70658">
                                            <p:txEl>
                                              <p:pRg st="1" end="1"/>
                                            </p:txEl>
                                          </p:spTgt>
                                        </p:tgtEl>
                                        <p:attrNameLst>
                                          <p:attrName>ppt_h</p:attrName>
                                        </p:attrNameLst>
                                      </p:cBhvr>
                                      <p:tavLst>
                                        <p:tav tm="0">
                                          <p:val>
                                            <p:strVal val="#ppt_h"/>
                                          </p:val>
                                        </p:tav>
                                        <p:tav tm="100000">
                                          <p:val>
                                            <p:strVal val="#ppt_h"/>
                                          </p:val>
                                        </p:tav>
                                      </p:tavLst>
                                    </p:anim>
                                    <p:animEffect transition="in" filter="fade">
                                      <p:cBhvr>
                                        <p:cTn id="25" dur="1000"/>
                                        <p:tgtEl>
                                          <p:spTgt spid="70658">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70660"/>
                                        </p:tgtEl>
                                        <p:attrNameLst>
                                          <p:attrName>style.visibility</p:attrName>
                                        </p:attrNameLst>
                                      </p:cBhvr>
                                      <p:to>
                                        <p:strVal val="visible"/>
                                      </p:to>
                                    </p:set>
                                    <p:anim calcmode="lin" valueType="num">
                                      <p:cBhvr>
                                        <p:cTn id="30" dur="1000" fill="hold"/>
                                        <p:tgtEl>
                                          <p:spTgt spid="70660"/>
                                        </p:tgtEl>
                                        <p:attrNameLst>
                                          <p:attrName>ppt_w</p:attrName>
                                        </p:attrNameLst>
                                      </p:cBhvr>
                                      <p:tavLst>
                                        <p:tav tm="0">
                                          <p:val>
                                            <p:strVal val="#ppt_w*0.70"/>
                                          </p:val>
                                        </p:tav>
                                        <p:tav tm="100000">
                                          <p:val>
                                            <p:strVal val="#ppt_w"/>
                                          </p:val>
                                        </p:tav>
                                      </p:tavLst>
                                    </p:anim>
                                    <p:anim calcmode="lin" valueType="num">
                                      <p:cBhvr>
                                        <p:cTn id="31" dur="1000" fill="hold"/>
                                        <p:tgtEl>
                                          <p:spTgt spid="70660"/>
                                        </p:tgtEl>
                                        <p:attrNameLst>
                                          <p:attrName>ppt_h</p:attrName>
                                        </p:attrNameLst>
                                      </p:cBhvr>
                                      <p:tavLst>
                                        <p:tav tm="0">
                                          <p:val>
                                            <p:strVal val="#ppt_h"/>
                                          </p:val>
                                        </p:tav>
                                        <p:tav tm="100000">
                                          <p:val>
                                            <p:strVal val="#ppt_h"/>
                                          </p:val>
                                        </p:tav>
                                      </p:tavLst>
                                    </p:anim>
                                    <p:animEffect transition="in" filter="fade">
                                      <p:cBhvr>
                                        <p:cTn id="32" dur="10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p:bldP spid="70662" grpId="0"/>
      <p:bldP spid="7066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403350" y="2924175"/>
            <a:ext cx="3960813"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Font typeface="Wingdings 2" pitchFamily="18" charset="2"/>
              <a:buBlip>
                <a:blip r:embed="rId3"/>
              </a:buBlip>
            </a:pPr>
            <a:r>
              <a:rPr kumimoji="1" lang="zh-CN" altLang="en-US" sz="2400" b="1">
                <a:latin typeface="黑体" pitchFamily="2" charset="-122"/>
                <a:ea typeface="黑体" pitchFamily="2" charset="-122"/>
              </a:rPr>
              <a:t>给予对方高度的尊重</a:t>
            </a:r>
          </a:p>
          <a:p>
            <a:pPr algn="just" eaLnBrk="1" hangingPunct="1">
              <a:spcBef>
                <a:spcPct val="50000"/>
              </a:spcBef>
              <a:buFont typeface="Wingdings 2" pitchFamily="18" charset="2"/>
              <a:buBlip>
                <a:blip r:embed="rId3"/>
              </a:buBlip>
            </a:pPr>
            <a:r>
              <a:rPr kumimoji="1" lang="zh-CN" altLang="en-US" sz="2400" b="1">
                <a:latin typeface="黑体" pitchFamily="2" charset="-122"/>
                <a:ea typeface="黑体" pitchFamily="2" charset="-122"/>
              </a:rPr>
              <a:t>获得信息</a:t>
            </a:r>
          </a:p>
          <a:p>
            <a:pPr algn="just" eaLnBrk="1" hangingPunct="1">
              <a:spcBef>
                <a:spcPct val="50000"/>
              </a:spcBef>
              <a:buFont typeface="Wingdings 2" pitchFamily="18" charset="2"/>
              <a:buBlip>
                <a:blip r:embed="rId3"/>
              </a:buBlip>
            </a:pPr>
            <a:r>
              <a:rPr kumimoji="1" lang="zh-CN" altLang="en-US" sz="2400" b="1">
                <a:latin typeface="黑体" pitchFamily="2" charset="-122"/>
                <a:ea typeface="黑体" pitchFamily="2" charset="-122"/>
              </a:rPr>
              <a:t>追求乐趣</a:t>
            </a:r>
          </a:p>
          <a:p>
            <a:pPr algn="just" eaLnBrk="1" hangingPunct="1">
              <a:spcBef>
                <a:spcPct val="50000"/>
              </a:spcBef>
              <a:buFont typeface="Wingdings 2" pitchFamily="18" charset="2"/>
              <a:buBlip>
                <a:blip r:embed="rId3"/>
              </a:buBlip>
            </a:pPr>
            <a:r>
              <a:rPr kumimoji="1" lang="zh-CN" altLang="en-US" sz="2400" b="1">
                <a:latin typeface="黑体" pitchFamily="2" charset="-122"/>
                <a:ea typeface="黑体" pitchFamily="2" charset="-122"/>
              </a:rPr>
              <a:t>收集回馈意见</a:t>
            </a:r>
          </a:p>
          <a:p>
            <a:pPr algn="just" eaLnBrk="1" hangingPunct="1">
              <a:spcBef>
                <a:spcPct val="50000"/>
              </a:spcBef>
              <a:buFont typeface="Wingdings 2" pitchFamily="18" charset="2"/>
              <a:buBlip>
                <a:blip r:embed="rId3"/>
              </a:buBlip>
            </a:pPr>
            <a:r>
              <a:rPr kumimoji="1" lang="zh-CN" altLang="en-US" sz="2400" b="1">
                <a:latin typeface="黑体" pitchFamily="2" charset="-122"/>
                <a:ea typeface="黑体" pitchFamily="2" charset="-122"/>
              </a:rPr>
              <a:t>增进了解</a:t>
            </a:r>
            <a:endParaRPr kumimoji="1" lang="zh-CN" altLang="en-US" sz="2400" b="1">
              <a:solidFill>
                <a:schemeClr val="accent2"/>
              </a:solidFill>
              <a:latin typeface="幼圆" pitchFamily="49" charset="-122"/>
              <a:ea typeface="黑体" pitchFamily="2" charset="-122"/>
            </a:endParaRPr>
          </a:p>
        </p:txBody>
      </p:sp>
      <p:sp>
        <p:nvSpPr>
          <p:cNvPr id="73732" name="Rectangle 4"/>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3733" name="Rectangle 5"/>
          <p:cNvSpPr>
            <a:spLocks noChangeArrowheads="1"/>
          </p:cNvSpPr>
          <p:nvPr/>
        </p:nvSpPr>
        <p:spPr bwMode="auto">
          <a:xfrm>
            <a:off x="34925" y="1079500"/>
            <a:ext cx="40322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倾听别人说话的目的</a:t>
            </a:r>
          </a:p>
        </p:txBody>
      </p:sp>
      <p:pic>
        <p:nvPicPr>
          <p:cNvPr id="73734" name="Picture 6" descr="20091583436640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3032125"/>
            <a:ext cx="446405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slide(fromLeft)">
                                      <p:cBhvr>
                                        <p:cTn id="7" dur="500"/>
                                        <p:tgtEl>
                                          <p:spTgt spid="7373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3733"/>
                                        </p:tgtEl>
                                        <p:attrNameLst>
                                          <p:attrName>style.visibility</p:attrName>
                                        </p:attrNameLst>
                                      </p:cBhvr>
                                      <p:to>
                                        <p:strVal val="visible"/>
                                      </p:to>
                                    </p:set>
                                    <p:animEffect transition="in" filter="fade">
                                      <p:cBhvr>
                                        <p:cTn id="11" dur="1000"/>
                                        <p:tgtEl>
                                          <p:spTgt spid="73733"/>
                                        </p:tgtEl>
                                      </p:cBhvr>
                                    </p:animEffect>
                                  </p:childTnLst>
                                </p:cTn>
                              </p:par>
                            </p:childTnLst>
                          </p:cTn>
                        </p:par>
                        <p:par>
                          <p:cTn id="12" fill="hold" nodeType="afterGroup">
                            <p:stCondLst>
                              <p:cond delay="1500"/>
                            </p:stCondLst>
                            <p:childTnLst>
                              <p:par>
                                <p:cTn id="13" presetID="10" presetClass="entr" presetSubtype="0" fill="hold" nodeType="afterEffect">
                                  <p:stCondLst>
                                    <p:cond delay="0"/>
                                  </p:stCondLst>
                                  <p:childTnLst>
                                    <p:set>
                                      <p:cBhvr>
                                        <p:cTn id="14" dur="1" fill="hold">
                                          <p:stCondLst>
                                            <p:cond delay="0"/>
                                          </p:stCondLst>
                                        </p:cTn>
                                        <p:tgtEl>
                                          <p:spTgt spid="73734"/>
                                        </p:tgtEl>
                                        <p:attrNameLst>
                                          <p:attrName>style.visibility</p:attrName>
                                        </p:attrNameLst>
                                      </p:cBhvr>
                                      <p:to>
                                        <p:strVal val="visible"/>
                                      </p:to>
                                    </p:set>
                                    <p:animEffect transition="in" filter="fade">
                                      <p:cBhvr>
                                        <p:cTn id="15" dur="1000"/>
                                        <p:tgtEl>
                                          <p:spTgt spid="73734"/>
                                        </p:tgtEl>
                                      </p:cBhvr>
                                    </p:animEffect>
                                  </p:childTnLst>
                                </p:cTn>
                              </p:par>
                            </p:childTnLst>
                          </p:cTn>
                        </p:par>
                        <p:par>
                          <p:cTn id="16" fill="hold" nodeType="afterGroup">
                            <p:stCondLst>
                              <p:cond delay="2500"/>
                            </p:stCondLst>
                            <p:childTnLst>
                              <p:par>
                                <p:cTn id="17" presetID="22" presetClass="entr" presetSubtype="8" fill="hold" nodeType="afterEffect">
                                  <p:stCondLst>
                                    <p:cond delay="0"/>
                                  </p:stCondLst>
                                  <p:childTnLst>
                                    <p:set>
                                      <p:cBhvr>
                                        <p:cTn id="18" dur="1" fill="hold">
                                          <p:stCondLst>
                                            <p:cond delay="0"/>
                                          </p:stCondLst>
                                        </p:cTn>
                                        <p:tgtEl>
                                          <p:spTgt spid="73730">
                                            <p:txEl>
                                              <p:pRg st="0" end="0"/>
                                            </p:txEl>
                                          </p:spTgt>
                                        </p:tgtEl>
                                        <p:attrNameLst>
                                          <p:attrName>style.visibility</p:attrName>
                                        </p:attrNameLst>
                                      </p:cBhvr>
                                      <p:to>
                                        <p:strVal val="visible"/>
                                      </p:to>
                                    </p:set>
                                    <p:animEffect transition="in" filter="wipe(left)">
                                      <p:cBhvr>
                                        <p:cTn id="19" dur="500"/>
                                        <p:tgtEl>
                                          <p:spTgt spid="73730">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73730">
                                            <p:txEl>
                                              <p:pRg st="1" end="1"/>
                                            </p:txEl>
                                          </p:spTgt>
                                        </p:tgtEl>
                                        <p:attrNameLst>
                                          <p:attrName>style.visibility</p:attrName>
                                        </p:attrNameLst>
                                      </p:cBhvr>
                                      <p:to>
                                        <p:strVal val="visible"/>
                                      </p:to>
                                    </p:set>
                                    <p:animEffect transition="in" filter="wipe(left)">
                                      <p:cBhvr>
                                        <p:cTn id="24" dur="500"/>
                                        <p:tgtEl>
                                          <p:spTgt spid="73730">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73730">
                                            <p:txEl>
                                              <p:pRg st="2" end="2"/>
                                            </p:txEl>
                                          </p:spTgt>
                                        </p:tgtEl>
                                        <p:attrNameLst>
                                          <p:attrName>style.visibility</p:attrName>
                                        </p:attrNameLst>
                                      </p:cBhvr>
                                      <p:to>
                                        <p:strVal val="visible"/>
                                      </p:to>
                                    </p:set>
                                    <p:animEffect transition="in" filter="wipe(left)">
                                      <p:cBhvr>
                                        <p:cTn id="29" dur="500"/>
                                        <p:tgtEl>
                                          <p:spTgt spid="73730">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73730">
                                            <p:txEl>
                                              <p:pRg st="3" end="3"/>
                                            </p:txEl>
                                          </p:spTgt>
                                        </p:tgtEl>
                                        <p:attrNameLst>
                                          <p:attrName>style.visibility</p:attrName>
                                        </p:attrNameLst>
                                      </p:cBhvr>
                                      <p:to>
                                        <p:strVal val="visible"/>
                                      </p:to>
                                    </p:set>
                                    <p:animEffect transition="in" filter="wipe(left)">
                                      <p:cBhvr>
                                        <p:cTn id="34" dur="500"/>
                                        <p:tgtEl>
                                          <p:spTgt spid="73730">
                                            <p:txEl>
                                              <p:pRg st="3" end="3"/>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73730">
                                            <p:txEl>
                                              <p:pRg st="4" end="4"/>
                                            </p:txEl>
                                          </p:spTgt>
                                        </p:tgtEl>
                                        <p:attrNameLst>
                                          <p:attrName>style.visibility</p:attrName>
                                        </p:attrNameLst>
                                      </p:cBhvr>
                                      <p:to>
                                        <p:strVal val="visible"/>
                                      </p:to>
                                    </p:set>
                                    <p:animEffect transition="in" filter="wipe(left)">
                                      <p:cBhvr>
                                        <p:cTn id="39" dur="500"/>
                                        <p:tgtEl>
                                          <p:spTgt spid="737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827088" y="2492375"/>
            <a:ext cx="34575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pitchFamily="2" charset="-122"/>
              </a:defRPr>
            </a:lvl1pPr>
            <a:lvl2pPr marL="179388"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lvl="1" algn="just" eaLnBrk="1" hangingPunct="1">
              <a:spcBef>
                <a:spcPct val="50000"/>
              </a:spcBef>
              <a:buFontTx/>
              <a:buBlip>
                <a:blip r:embed="rId3"/>
              </a:buBlip>
            </a:pPr>
            <a:r>
              <a:rPr kumimoji="1" lang="zh-CN" altLang="en-US" sz="2000" b="1">
                <a:latin typeface="黑体" pitchFamily="2" charset="-122"/>
                <a:ea typeface="黑体" pitchFamily="2" charset="-122"/>
              </a:rPr>
              <a:t>增强管理技巧</a:t>
            </a:r>
          </a:p>
          <a:p>
            <a:pPr lvl="1" algn="just" eaLnBrk="1" hangingPunct="1">
              <a:spcBef>
                <a:spcPct val="50000"/>
              </a:spcBef>
              <a:buFontTx/>
              <a:buBlip>
                <a:blip r:embed="rId3"/>
              </a:buBlip>
            </a:pPr>
            <a:r>
              <a:rPr kumimoji="1" lang="zh-CN" altLang="en-US" sz="2000" b="1">
                <a:latin typeface="黑体" pitchFamily="2" charset="-122"/>
                <a:ea typeface="黑体" pitchFamily="2" charset="-122"/>
              </a:rPr>
              <a:t>增强解决问题能力</a:t>
            </a:r>
          </a:p>
          <a:p>
            <a:pPr lvl="1" algn="just" eaLnBrk="1" hangingPunct="1">
              <a:spcBef>
                <a:spcPct val="50000"/>
              </a:spcBef>
              <a:buFontTx/>
              <a:buBlip>
                <a:blip r:embed="rId3"/>
              </a:buBlip>
            </a:pPr>
            <a:r>
              <a:rPr kumimoji="1" lang="zh-CN" altLang="en-US" sz="2000" b="1">
                <a:latin typeface="黑体" pitchFamily="2" charset="-122"/>
                <a:ea typeface="黑体" pitchFamily="2" charset="-122"/>
              </a:rPr>
              <a:t>增强决策能力</a:t>
            </a:r>
          </a:p>
          <a:p>
            <a:pPr lvl="1" algn="just" eaLnBrk="1" hangingPunct="1">
              <a:spcBef>
                <a:spcPct val="50000"/>
              </a:spcBef>
              <a:buFontTx/>
              <a:buBlip>
                <a:blip r:embed="rId3"/>
              </a:buBlip>
            </a:pPr>
            <a:r>
              <a:rPr kumimoji="1" lang="zh-CN" altLang="en-US" sz="2000" b="1">
                <a:latin typeface="黑体" pitchFamily="2" charset="-122"/>
                <a:ea typeface="黑体" pitchFamily="2" charset="-122"/>
              </a:rPr>
              <a:t>增强说服能力</a:t>
            </a:r>
          </a:p>
          <a:p>
            <a:pPr lvl="1" algn="just" eaLnBrk="1" hangingPunct="1">
              <a:spcBef>
                <a:spcPct val="50000"/>
              </a:spcBef>
              <a:buFontTx/>
              <a:buBlip>
                <a:blip r:embed="rId3"/>
              </a:buBlip>
            </a:pPr>
            <a:r>
              <a:rPr kumimoji="1" lang="zh-CN" altLang="en-US" sz="2000" b="1">
                <a:latin typeface="黑体" pitchFamily="2" charset="-122"/>
                <a:ea typeface="黑体" pitchFamily="2" charset="-122"/>
              </a:rPr>
              <a:t>大大改善人际关系</a:t>
            </a:r>
          </a:p>
        </p:txBody>
      </p:sp>
      <p:sp>
        <p:nvSpPr>
          <p:cNvPr id="74757" name="Rectangle 5"/>
          <p:cNvSpPr>
            <a:spLocks noChangeArrowheads="1"/>
          </p:cNvSpPr>
          <p:nvPr/>
        </p:nvSpPr>
        <p:spPr bwMode="auto">
          <a:xfrm>
            <a:off x="1266825" y="6021388"/>
            <a:ext cx="7337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CC0000"/>
                </a:solidFill>
                <a:latin typeface="黑体" pitchFamily="2" charset="-122"/>
                <a:ea typeface="黑体" pitchFamily="2" charset="-122"/>
              </a:rPr>
              <a:t>PS</a:t>
            </a:r>
            <a:r>
              <a:rPr lang="zh-CN" altLang="en-US" sz="2000" b="1">
                <a:solidFill>
                  <a:srgbClr val="CC0000"/>
                </a:solidFill>
                <a:latin typeface="黑体" pitchFamily="2" charset="-122"/>
                <a:ea typeface="黑体" pitchFamily="2" charset="-122"/>
              </a:rPr>
              <a:t>：前美国总统柯林顿说：</a:t>
            </a:r>
            <a:r>
              <a:rPr lang="zh-CN" altLang="en-US" sz="2000" b="1">
                <a:solidFill>
                  <a:srgbClr val="CC0000"/>
                </a:solidFill>
                <a:ea typeface="黑体" pitchFamily="2" charset="-122"/>
              </a:rPr>
              <a:t>“</a:t>
            </a:r>
            <a:r>
              <a:rPr lang="zh-CN" altLang="en-US" sz="2000" b="1">
                <a:solidFill>
                  <a:srgbClr val="CC0000"/>
                </a:solidFill>
                <a:latin typeface="黑体" pitchFamily="2" charset="-122"/>
                <a:ea typeface="黑体" pitchFamily="2" charset="-122"/>
              </a:rPr>
              <a:t>倾听</a:t>
            </a:r>
            <a:r>
              <a:rPr lang="en-US" altLang="zh-CN" sz="2000" b="1">
                <a:solidFill>
                  <a:srgbClr val="CC0000"/>
                </a:solidFill>
                <a:ea typeface="黑体" pitchFamily="2" charset="-122"/>
              </a:rPr>
              <a:t>——</a:t>
            </a:r>
            <a:r>
              <a:rPr lang="zh-CN" altLang="en-US" sz="2000" b="1">
                <a:solidFill>
                  <a:srgbClr val="CC0000"/>
                </a:solidFill>
                <a:latin typeface="黑体" pitchFamily="2" charset="-122"/>
                <a:ea typeface="黑体" pitchFamily="2" charset="-122"/>
              </a:rPr>
              <a:t>用你的双耳以说服他人</a:t>
            </a:r>
            <a:r>
              <a:rPr lang="zh-CN" altLang="en-US" sz="2000" b="1">
                <a:solidFill>
                  <a:srgbClr val="CC0000"/>
                </a:solidFill>
                <a:ea typeface="黑体" pitchFamily="2" charset="-122"/>
              </a:rPr>
              <a:t>”</a:t>
            </a:r>
            <a:r>
              <a:rPr lang="zh-CN" altLang="en-US" sz="2000" b="1">
                <a:solidFill>
                  <a:srgbClr val="CC0000"/>
                </a:solidFill>
                <a:latin typeface="黑体" pitchFamily="2" charset="-122"/>
                <a:ea typeface="黑体" pitchFamily="2" charset="-122"/>
              </a:rPr>
              <a:t>。</a:t>
            </a:r>
          </a:p>
        </p:txBody>
      </p:sp>
      <p:sp>
        <p:nvSpPr>
          <p:cNvPr id="74758" name="Rectangle 6"/>
          <p:cNvSpPr>
            <a:spLocks noChangeArrowheads="1"/>
          </p:cNvSpPr>
          <p:nvPr/>
        </p:nvSpPr>
        <p:spPr bwMode="auto">
          <a:xfrm>
            <a:off x="0" y="1123950"/>
            <a:ext cx="687705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4759" name="Rectangle 7"/>
          <p:cNvSpPr>
            <a:spLocks noChangeArrowheads="1"/>
          </p:cNvSpPr>
          <p:nvPr/>
        </p:nvSpPr>
        <p:spPr bwMode="auto">
          <a:xfrm>
            <a:off x="34925" y="1079500"/>
            <a:ext cx="6985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培养倾听技巧，可以为个人带来好处</a:t>
            </a:r>
          </a:p>
        </p:txBody>
      </p:sp>
      <p:pic>
        <p:nvPicPr>
          <p:cNvPr id="7476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2276475"/>
            <a:ext cx="28892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4758"/>
                                        </p:tgtEl>
                                        <p:attrNameLst>
                                          <p:attrName>style.visibility</p:attrName>
                                        </p:attrNameLst>
                                      </p:cBhvr>
                                      <p:to>
                                        <p:strVal val="visible"/>
                                      </p:to>
                                    </p:set>
                                    <p:animEffect transition="in" filter="slide(fromLeft)">
                                      <p:cBhvr>
                                        <p:cTn id="7" dur="500"/>
                                        <p:tgtEl>
                                          <p:spTgt spid="74758"/>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759"/>
                                        </p:tgtEl>
                                        <p:attrNameLst>
                                          <p:attrName>style.visibility</p:attrName>
                                        </p:attrNameLst>
                                      </p:cBhvr>
                                      <p:to>
                                        <p:strVal val="visible"/>
                                      </p:to>
                                    </p:set>
                                    <p:animEffect transition="in" filter="fade">
                                      <p:cBhvr>
                                        <p:cTn id="11" dur="1000"/>
                                        <p:tgtEl>
                                          <p:spTgt spid="74759"/>
                                        </p:tgtEl>
                                      </p:cBhvr>
                                    </p:animEffect>
                                  </p:childTnLst>
                                </p:cTn>
                              </p:par>
                            </p:childTnLst>
                          </p:cTn>
                        </p:par>
                        <p:par>
                          <p:cTn id="12" fill="hold" nodeType="afterGroup">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74754"/>
                                        </p:tgtEl>
                                        <p:attrNameLst>
                                          <p:attrName>style.visibility</p:attrName>
                                        </p:attrNameLst>
                                      </p:cBhvr>
                                      <p:to>
                                        <p:strVal val="visible"/>
                                      </p:to>
                                    </p:set>
                                    <p:animEffect transition="in" filter="wipe(up)">
                                      <p:cBhvr>
                                        <p:cTn id="15" dur="500"/>
                                        <p:tgtEl>
                                          <p:spTgt spid="7475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3" presetClass="entr" presetSubtype="0" fill="hold" nodeType="clickEffect">
                                  <p:stCondLst>
                                    <p:cond delay="0"/>
                                  </p:stCondLst>
                                  <p:childTnLst>
                                    <p:set>
                                      <p:cBhvr>
                                        <p:cTn id="19" dur="1" fill="hold">
                                          <p:stCondLst>
                                            <p:cond delay="0"/>
                                          </p:stCondLst>
                                        </p:cTn>
                                        <p:tgtEl>
                                          <p:spTgt spid="74761"/>
                                        </p:tgtEl>
                                        <p:attrNameLst>
                                          <p:attrName>style.visibility</p:attrName>
                                        </p:attrNameLst>
                                      </p:cBhvr>
                                      <p:to>
                                        <p:strVal val="visible"/>
                                      </p:to>
                                    </p:set>
                                    <p:anim calcmode="lin" valueType="num">
                                      <p:cBhvr>
                                        <p:cTn id="20" dur="500" fill="hold"/>
                                        <p:tgtEl>
                                          <p:spTgt spid="74761"/>
                                        </p:tgtEl>
                                        <p:attrNameLst>
                                          <p:attrName>ppt_w</p:attrName>
                                        </p:attrNameLst>
                                      </p:cBhvr>
                                      <p:tavLst>
                                        <p:tav tm="0">
                                          <p:val>
                                            <p:fltVal val="0"/>
                                          </p:val>
                                        </p:tav>
                                        <p:tav tm="100000">
                                          <p:val>
                                            <p:strVal val="#ppt_w"/>
                                          </p:val>
                                        </p:tav>
                                      </p:tavLst>
                                    </p:anim>
                                    <p:anim calcmode="lin" valueType="num">
                                      <p:cBhvr>
                                        <p:cTn id="21" dur="500" fill="hold"/>
                                        <p:tgtEl>
                                          <p:spTgt spid="74761"/>
                                        </p:tgtEl>
                                        <p:attrNameLst>
                                          <p:attrName>ppt_h</p:attrName>
                                        </p:attrNameLst>
                                      </p:cBhvr>
                                      <p:tavLst>
                                        <p:tav tm="0">
                                          <p:val>
                                            <p:fltVal val="0"/>
                                          </p:val>
                                        </p:tav>
                                        <p:tav tm="100000">
                                          <p:val>
                                            <p:strVal val="#ppt_h"/>
                                          </p:val>
                                        </p:tav>
                                      </p:tavLst>
                                    </p:anim>
                                    <p:animEffect transition="in" filter="fade">
                                      <p:cBhvr>
                                        <p:cTn id="22" dur="500"/>
                                        <p:tgtEl>
                                          <p:spTgt spid="74761"/>
                                        </p:tgtEl>
                                      </p:cBhvr>
                                    </p:animEffect>
                                  </p:childTnLst>
                                </p:cTn>
                              </p:par>
                            </p:childTnLst>
                          </p:cTn>
                        </p:par>
                        <p:par>
                          <p:cTn id="23" fill="hold" nodeType="afterGroup">
                            <p:stCondLst>
                              <p:cond delay="500"/>
                            </p:stCondLst>
                            <p:childTnLst>
                              <p:par>
                                <p:cTn id="24" presetID="37" presetClass="entr" presetSubtype="0" fill="hold" grpId="0" nodeType="afterEffect">
                                  <p:stCondLst>
                                    <p:cond delay="0"/>
                                  </p:stCondLst>
                                  <p:childTnLst>
                                    <p:set>
                                      <p:cBhvr>
                                        <p:cTn id="25" dur="1" fill="hold">
                                          <p:stCondLst>
                                            <p:cond delay="0"/>
                                          </p:stCondLst>
                                        </p:cTn>
                                        <p:tgtEl>
                                          <p:spTgt spid="74757"/>
                                        </p:tgtEl>
                                        <p:attrNameLst>
                                          <p:attrName>style.visibility</p:attrName>
                                        </p:attrNameLst>
                                      </p:cBhvr>
                                      <p:to>
                                        <p:strVal val="visible"/>
                                      </p:to>
                                    </p:set>
                                    <p:animEffect transition="in" filter="fade">
                                      <p:cBhvr>
                                        <p:cTn id="26" dur="1000"/>
                                        <p:tgtEl>
                                          <p:spTgt spid="74757"/>
                                        </p:tgtEl>
                                      </p:cBhvr>
                                    </p:animEffect>
                                    <p:anim calcmode="lin" valueType="num">
                                      <p:cBhvr>
                                        <p:cTn id="27" dur="1000" fill="hold"/>
                                        <p:tgtEl>
                                          <p:spTgt spid="74757"/>
                                        </p:tgtEl>
                                        <p:attrNameLst>
                                          <p:attrName>ppt_x</p:attrName>
                                        </p:attrNameLst>
                                      </p:cBhvr>
                                      <p:tavLst>
                                        <p:tav tm="0">
                                          <p:val>
                                            <p:strVal val="#ppt_x"/>
                                          </p:val>
                                        </p:tav>
                                        <p:tav tm="100000">
                                          <p:val>
                                            <p:strVal val="#ppt_x"/>
                                          </p:val>
                                        </p:tav>
                                      </p:tavLst>
                                    </p:anim>
                                    <p:anim calcmode="lin" valueType="num">
                                      <p:cBhvr>
                                        <p:cTn id="28" dur="900" decel="100000" fill="hold"/>
                                        <p:tgtEl>
                                          <p:spTgt spid="74757"/>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7475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p:bldP spid="74757" grpId="0"/>
      <p:bldP spid="74758" grpId="0" animBg="1"/>
      <p:bldP spid="747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7" descr="bu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4338"/>
            <a:ext cx="91440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4" name="AutoShape 8"/>
          <p:cNvSpPr>
            <a:spLocks noChangeArrowheads="1"/>
          </p:cNvSpPr>
          <p:nvPr/>
        </p:nvSpPr>
        <p:spPr bwMode="auto">
          <a:xfrm>
            <a:off x="0" y="1773238"/>
            <a:ext cx="4572000" cy="3168650"/>
          </a:xfrm>
          <a:prstGeom prst="roundRect">
            <a:avLst>
              <a:gd name="adj" fmla="val 2495"/>
            </a:avLst>
          </a:pr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5778" name="Text Box 2"/>
          <p:cNvSpPr txBox="1">
            <a:spLocks noChangeArrowheads="1"/>
          </p:cNvSpPr>
          <p:nvPr/>
        </p:nvSpPr>
        <p:spPr bwMode="auto">
          <a:xfrm>
            <a:off x="323850" y="2087563"/>
            <a:ext cx="403225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8288" indent="-26828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Font typeface="Wingdings 2" pitchFamily="18" charset="2"/>
              <a:buBlip>
                <a:blip r:embed="rId4"/>
              </a:buBlip>
            </a:pPr>
            <a:r>
              <a:rPr kumimoji="1" lang="zh-CN" altLang="en-US" sz="2000" b="1">
                <a:latin typeface="黑体" pitchFamily="2" charset="-122"/>
                <a:ea typeface="黑体" pitchFamily="2" charset="-122"/>
              </a:rPr>
              <a:t>外来的干扰</a:t>
            </a:r>
          </a:p>
          <a:p>
            <a:pPr algn="just" eaLnBrk="1" hangingPunct="1">
              <a:spcBef>
                <a:spcPct val="50000"/>
              </a:spcBef>
              <a:buFont typeface="Wingdings 2" pitchFamily="18" charset="2"/>
              <a:buBlip>
                <a:blip r:embed="rId4"/>
              </a:buBlip>
            </a:pPr>
            <a:r>
              <a:rPr kumimoji="1" lang="zh-CN" altLang="en-US" sz="2000" b="1">
                <a:latin typeface="黑体" pitchFamily="2" charset="-122"/>
                <a:ea typeface="黑体" pitchFamily="2" charset="-122"/>
              </a:rPr>
              <a:t>以为自己知道对方要说的是什么</a:t>
            </a:r>
          </a:p>
          <a:p>
            <a:pPr algn="just" eaLnBrk="1" hangingPunct="1">
              <a:spcBef>
                <a:spcPct val="50000"/>
              </a:spcBef>
              <a:buFont typeface="Wingdings 2" pitchFamily="18" charset="2"/>
              <a:buBlip>
                <a:blip r:embed="rId4"/>
              </a:buBlip>
            </a:pPr>
            <a:r>
              <a:rPr kumimoji="1" lang="zh-CN" altLang="en-US" sz="2000" b="1">
                <a:latin typeface="黑体" pitchFamily="2" charset="-122"/>
                <a:ea typeface="黑体" pitchFamily="2" charset="-122"/>
              </a:rPr>
              <a:t>没有养成良好的倾听习惯</a:t>
            </a:r>
          </a:p>
          <a:p>
            <a:pPr algn="just" eaLnBrk="1" hangingPunct="1">
              <a:spcBef>
                <a:spcPct val="50000"/>
              </a:spcBef>
              <a:buFont typeface="Wingdings 2" pitchFamily="18" charset="2"/>
              <a:buBlip>
                <a:blip r:embed="rId4"/>
              </a:buBlip>
            </a:pPr>
            <a:r>
              <a:rPr kumimoji="1" lang="zh-CN" altLang="en-US" sz="2000" b="1">
                <a:latin typeface="黑体" pitchFamily="2" charset="-122"/>
                <a:ea typeface="黑体" pitchFamily="2" charset="-122"/>
              </a:rPr>
              <a:t>听者的生理状况</a:t>
            </a:r>
          </a:p>
          <a:p>
            <a:pPr algn="just" eaLnBrk="1" hangingPunct="1">
              <a:spcBef>
                <a:spcPct val="50000"/>
              </a:spcBef>
              <a:buFont typeface="Wingdings 2" pitchFamily="18" charset="2"/>
              <a:buBlip>
                <a:blip r:embed="rId4"/>
              </a:buBlip>
            </a:pPr>
            <a:r>
              <a:rPr kumimoji="1" lang="zh-CN" altLang="en-US" sz="2000" b="1">
                <a:latin typeface="黑体" pitchFamily="2" charset="-122"/>
                <a:ea typeface="黑体" pitchFamily="2" charset="-122"/>
              </a:rPr>
              <a:t>听者的心理状况</a:t>
            </a:r>
          </a:p>
          <a:p>
            <a:pPr algn="just" eaLnBrk="1" hangingPunct="1">
              <a:spcBef>
                <a:spcPct val="50000"/>
              </a:spcBef>
              <a:buFont typeface="Wingdings 2" pitchFamily="18" charset="2"/>
              <a:buBlip>
                <a:blip r:embed="rId4"/>
              </a:buBlip>
            </a:pPr>
            <a:r>
              <a:rPr kumimoji="1" lang="zh-CN" altLang="en-US" sz="2000" b="1">
                <a:latin typeface="黑体" pitchFamily="2" charset="-122"/>
                <a:ea typeface="黑体" pitchFamily="2" charset="-122"/>
              </a:rPr>
              <a:t>听者的先入为主的观念</a:t>
            </a:r>
            <a:endParaRPr kumimoji="1" lang="zh-CN" altLang="en-US" sz="2000">
              <a:solidFill>
                <a:schemeClr val="accent2"/>
              </a:solidFill>
              <a:latin typeface="幼圆" pitchFamily="49" charset="-122"/>
              <a:ea typeface="幼圆" pitchFamily="49" charset="-122"/>
            </a:endParaRPr>
          </a:p>
        </p:txBody>
      </p:sp>
      <p:sp>
        <p:nvSpPr>
          <p:cNvPr id="75781" name="Rectangle 5"/>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5782" name="Rectangle 6"/>
          <p:cNvSpPr>
            <a:spLocks noChangeArrowheads="1"/>
          </p:cNvSpPr>
          <p:nvPr/>
        </p:nvSpPr>
        <p:spPr bwMode="auto">
          <a:xfrm>
            <a:off x="34925" y="1079500"/>
            <a:ext cx="40322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倾听不良的原因</a:t>
            </a:r>
          </a:p>
        </p:txBody>
      </p:sp>
      <p:pic>
        <p:nvPicPr>
          <p:cNvPr id="7578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38" y="5395913"/>
            <a:ext cx="775493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5781"/>
                                        </p:tgtEl>
                                        <p:attrNameLst>
                                          <p:attrName>style.visibility</p:attrName>
                                        </p:attrNameLst>
                                      </p:cBhvr>
                                      <p:to>
                                        <p:strVal val="visible"/>
                                      </p:to>
                                    </p:set>
                                    <p:animEffect transition="in" filter="slide(fromLeft)">
                                      <p:cBhvr>
                                        <p:cTn id="7" dur="500"/>
                                        <p:tgtEl>
                                          <p:spTgt spid="75781"/>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5782"/>
                                        </p:tgtEl>
                                        <p:attrNameLst>
                                          <p:attrName>style.visibility</p:attrName>
                                        </p:attrNameLst>
                                      </p:cBhvr>
                                      <p:to>
                                        <p:strVal val="visible"/>
                                      </p:to>
                                    </p:set>
                                    <p:animEffect transition="in" filter="fade">
                                      <p:cBhvr>
                                        <p:cTn id="11" dur="1000"/>
                                        <p:tgtEl>
                                          <p:spTgt spid="75782"/>
                                        </p:tgtEl>
                                      </p:cBhvr>
                                    </p:animEffect>
                                  </p:childTnLst>
                                </p:cTn>
                              </p:par>
                            </p:childTnLst>
                          </p:cTn>
                        </p:par>
                        <p:par>
                          <p:cTn id="12" fill="hold" nodeType="afterGroup">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75784"/>
                                        </p:tgtEl>
                                        <p:attrNameLst>
                                          <p:attrName>style.visibility</p:attrName>
                                        </p:attrNameLst>
                                      </p:cBhvr>
                                      <p:to>
                                        <p:strVal val="visible"/>
                                      </p:to>
                                    </p:set>
                                    <p:animEffect transition="in" filter="wipe(left)">
                                      <p:cBhvr>
                                        <p:cTn id="15" dur="500"/>
                                        <p:tgtEl>
                                          <p:spTgt spid="75784"/>
                                        </p:tgtEl>
                                      </p:cBhvr>
                                    </p:animEffect>
                                  </p:childTnLst>
                                </p:cTn>
                              </p:par>
                            </p:childTnLst>
                          </p:cTn>
                        </p:par>
                        <p:par>
                          <p:cTn id="16" fill="hold" nodeType="afterGroup">
                            <p:stCondLst>
                              <p:cond delay="2000"/>
                            </p:stCondLst>
                            <p:childTnLst>
                              <p:par>
                                <p:cTn id="17" presetID="12" presetClass="entr" presetSubtype="8" fill="hold" grpId="0" nodeType="afterEffect">
                                  <p:stCondLst>
                                    <p:cond delay="0"/>
                                  </p:stCondLst>
                                  <p:childTnLst>
                                    <p:set>
                                      <p:cBhvr>
                                        <p:cTn id="18" dur="1" fill="hold">
                                          <p:stCondLst>
                                            <p:cond delay="0"/>
                                          </p:stCondLst>
                                        </p:cTn>
                                        <p:tgtEl>
                                          <p:spTgt spid="75778"/>
                                        </p:tgtEl>
                                        <p:attrNameLst>
                                          <p:attrName>style.visibility</p:attrName>
                                        </p:attrNameLst>
                                      </p:cBhvr>
                                      <p:to>
                                        <p:strVal val="visible"/>
                                      </p:to>
                                    </p:set>
                                    <p:animEffect transition="in" filter="slide(fromLeft)">
                                      <p:cBhvr>
                                        <p:cTn id="19" dur="500"/>
                                        <p:tgtEl>
                                          <p:spTgt spid="7577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7" presetClass="entr" presetSubtype="0" fill="hold" nodeType="clickEffect">
                                  <p:stCondLst>
                                    <p:cond delay="0"/>
                                  </p:stCondLst>
                                  <p:childTnLst>
                                    <p:set>
                                      <p:cBhvr>
                                        <p:cTn id="23" dur="1" fill="hold">
                                          <p:stCondLst>
                                            <p:cond delay="0"/>
                                          </p:stCondLst>
                                        </p:cTn>
                                        <p:tgtEl>
                                          <p:spTgt spid="75786"/>
                                        </p:tgtEl>
                                        <p:attrNameLst>
                                          <p:attrName>style.visibility</p:attrName>
                                        </p:attrNameLst>
                                      </p:cBhvr>
                                      <p:to>
                                        <p:strVal val="visible"/>
                                      </p:to>
                                    </p:set>
                                    <p:animEffect transition="in" filter="fade">
                                      <p:cBhvr>
                                        <p:cTn id="24" dur="1000"/>
                                        <p:tgtEl>
                                          <p:spTgt spid="75786"/>
                                        </p:tgtEl>
                                      </p:cBhvr>
                                    </p:animEffect>
                                    <p:anim calcmode="lin" valueType="num">
                                      <p:cBhvr>
                                        <p:cTn id="25" dur="1000" fill="hold"/>
                                        <p:tgtEl>
                                          <p:spTgt spid="75786"/>
                                        </p:tgtEl>
                                        <p:attrNameLst>
                                          <p:attrName>ppt_x</p:attrName>
                                        </p:attrNameLst>
                                      </p:cBhvr>
                                      <p:tavLst>
                                        <p:tav tm="0">
                                          <p:val>
                                            <p:strVal val="#ppt_x"/>
                                          </p:val>
                                        </p:tav>
                                        <p:tav tm="100000">
                                          <p:val>
                                            <p:strVal val="#ppt_x"/>
                                          </p:val>
                                        </p:tav>
                                      </p:tavLst>
                                    </p:anim>
                                    <p:anim calcmode="lin" valueType="num">
                                      <p:cBhvr>
                                        <p:cTn id="26" dur="900" decel="100000" fill="hold"/>
                                        <p:tgtEl>
                                          <p:spTgt spid="75786"/>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7578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4" grpId="0" animBg="1"/>
      <p:bldP spid="75778" grpId="0"/>
      <p:bldP spid="75781" grpId="0" animBg="1"/>
      <p:bldP spid="7578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6350"/>
            <a:ext cx="91694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8" name="AutoShape 8"/>
          <p:cNvSpPr>
            <a:spLocks noChangeArrowheads="1"/>
          </p:cNvSpPr>
          <p:nvPr/>
        </p:nvSpPr>
        <p:spPr bwMode="auto">
          <a:xfrm>
            <a:off x="0" y="1773238"/>
            <a:ext cx="4572000" cy="3168650"/>
          </a:xfrm>
          <a:prstGeom prst="roundRect">
            <a:avLst>
              <a:gd name="adj" fmla="val 2495"/>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1929" name="Rectangle 9"/>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1930" name="Rectangle 10"/>
          <p:cNvSpPr>
            <a:spLocks noChangeArrowheads="1"/>
          </p:cNvSpPr>
          <p:nvPr/>
        </p:nvSpPr>
        <p:spPr bwMode="auto">
          <a:xfrm>
            <a:off x="34925" y="1079500"/>
            <a:ext cx="40322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培养主动倾听技巧</a:t>
            </a:r>
          </a:p>
        </p:txBody>
      </p:sp>
      <p:sp>
        <p:nvSpPr>
          <p:cNvPr id="81922" name="Text Box 2"/>
          <p:cNvSpPr txBox="1">
            <a:spLocks noChangeArrowheads="1"/>
          </p:cNvSpPr>
          <p:nvPr/>
        </p:nvSpPr>
        <p:spPr bwMode="auto">
          <a:xfrm>
            <a:off x="107950" y="2205038"/>
            <a:ext cx="432117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Font typeface="Wingdings" pitchFamily="2" charset="2"/>
              <a:buBlip>
                <a:blip r:embed="rId4"/>
              </a:buBlip>
            </a:pPr>
            <a:r>
              <a:rPr kumimoji="1" lang="zh-CN" altLang="en-US" sz="2000" b="1">
                <a:latin typeface="黑体" pitchFamily="2" charset="-122"/>
                <a:ea typeface="黑体" pitchFamily="2" charset="-122"/>
              </a:rPr>
              <a:t>深呼吸，从一数到二十。</a:t>
            </a:r>
          </a:p>
          <a:p>
            <a:pPr algn="just" eaLnBrk="1" hangingPunct="1">
              <a:spcBef>
                <a:spcPct val="50000"/>
              </a:spcBef>
              <a:buFont typeface="Wingdings" pitchFamily="2" charset="2"/>
              <a:buBlip>
                <a:blip r:embed="rId4"/>
              </a:buBlip>
            </a:pPr>
            <a:r>
              <a:rPr kumimoji="1" lang="zh-CN" altLang="en-US" sz="2000" b="1">
                <a:latin typeface="黑体" pitchFamily="2" charset="-122"/>
                <a:ea typeface="黑体" pitchFamily="2" charset="-122"/>
              </a:rPr>
              <a:t>找一个让自己一定要注意听的理由。</a:t>
            </a:r>
          </a:p>
          <a:p>
            <a:pPr algn="just" eaLnBrk="1" hangingPunct="1">
              <a:spcBef>
                <a:spcPct val="50000"/>
              </a:spcBef>
              <a:buFont typeface="Wingdings" pitchFamily="2" charset="2"/>
              <a:buBlip>
                <a:blip r:embed="rId4"/>
              </a:buBlip>
            </a:pPr>
            <a:r>
              <a:rPr kumimoji="1" lang="zh-CN" altLang="en-US" sz="2000" b="1">
                <a:latin typeface="黑体" pitchFamily="2" charset="-122"/>
                <a:ea typeface="黑体" pitchFamily="2" charset="-122"/>
              </a:rPr>
              <a:t>在脑中把对方的话转换成自己能了解的话。</a:t>
            </a:r>
          </a:p>
          <a:p>
            <a:pPr algn="just" eaLnBrk="1" hangingPunct="1">
              <a:spcBef>
                <a:spcPct val="50000"/>
              </a:spcBef>
              <a:buFont typeface="Wingdings" pitchFamily="2" charset="2"/>
              <a:buBlip>
                <a:blip r:embed="rId4"/>
              </a:buBlip>
            </a:pPr>
            <a:r>
              <a:rPr kumimoji="1" lang="zh-CN" altLang="en-US" sz="2000" b="1">
                <a:latin typeface="黑体" pitchFamily="2" charset="-122"/>
                <a:ea typeface="黑体" pitchFamily="2" charset="-122"/>
              </a:rPr>
              <a:t>保持目光接触：眼睛所在，耳朵会相随。</a:t>
            </a:r>
          </a:p>
        </p:txBody>
      </p:sp>
      <p:pic>
        <p:nvPicPr>
          <p:cNvPr id="819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38" y="5229225"/>
            <a:ext cx="7754937"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1929"/>
                                        </p:tgtEl>
                                        <p:attrNameLst>
                                          <p:attrName>style.visibility</p:attrName>
                                        </p:attrNameLst>
                                      </p:cBhvr>
                                      <p:to>
                                        <p:strVal val="visible"/>
                                      </p:to>
                                    </p:set>
                                    <p:animEffect transition="in" filter="slide(fromLeft)">
                                      <p:cBhvr>
                                        <p:cTn id="7" dur="500"/>
                                        <p:tgtEl>
                                          <p:spTgt spid="81929"/>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1930"/>
                                        </p:tgtEl>
                                        <p:attrNameLst>
                                          <p:attrName>style.visibility</p:attrName>
                                        </p:attrNameLst>
                                      </p:cBhvr>
                                      <p:to>
                                        <p:strVal val="visible"/>
                                      </p:to>
                                    </p:set>
                                    <p:animEffect transition="in" filter="fade">
                                      <p:cBhvr>
                                        <p:cTn id="11" dur="1000"/>
                                        <p:tgtEl>
                                          <p:spTgt spid="81930"/>
                                        </p:tgtEl>
                                      </p:cBhvr>
                                    </p:animEffect>
                                  </p:childTnLst>
                                </p:cTn>
                              </p:par>
                            </p:childTnLst>
                          </p:cTn>
                        </p:par>
                        <p:par>
                          <p:cTn id="12" fill="hold" nodeType="afterGroup">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81928"/>
                                        </p:tgtEl>
                                        <p:attrNameLst>
                                          <p:attrName>style.visibility</p:attrName>
                                        </p:attrNameLst>
                                      </p:cBhvr>
                                      <p:to>
                                        <p:strVal val="visible"/>
                                      </p:to>
                                    </p:set>
                                    <p:animEffect transition="in" filter="wipe(left)">
                                      <p:cBhvr>
                                        <p:cTn id="15" dur="500"/>
                                        <p:tgtEl>
                                          <p:spTgt spid="81928"/>
                                        </p:tgtEl>
                                      </p:cBhvr>
                                    </p:animEffect>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81922"/>
                                        </p:tgtEl>
                                        <p:attrNameLst>
                                          <p:attrName>style.visibility</p:attrName>
                                        </p:attrNameLst>
                                      </p:cBhvr>
                                      <p:to>
                                        <p:strVal val="visible"/>
                                      </p:to>
                                    </p:set>
                                    <p:animEffect transition="in" filter="fade">
                                      <p:cBhvr>
                                        <p:cTn id="19" dur="1000"/>
                                        <p:tgtEl>
                                          <p:spTgt spid="81922"/>
                                        </p:tgtEl>
                                      </p:cBhvr>
                                    </p:animEffect>
                                    <p:anim calcmode="lin" valueType="num">
                                      <p:cBhvr>
                                        <p:cTn id="20" dur="1000" fill="hold"/>
                                        <p:tgtEl>
                                          <p:spTgt spid="81922"/>
                                        </p:tgtEl>
                                        <p:attrNameLst>
                                          <p:attrName>ppt_x</p:attrName>
                                        </p:attrNameLst>
                                      </p:cBhvr>
                                      <p:tavLst>
                                        <p:tav tm="0">
                                          <p:val>
                                            <p:strVal val="#ppt_x"/>
                                          </p:val>
                                        </p:tav>
                                        <p:tav tm="100000">
                                          <p:val>
                                            <p:strVal val="#ppt_x"/>
                                          </p:val>
                                        </p:tav>
                                      </p:tavLst>
                                    </p:anim>
                                    <p:anim calcmode="lin" valueType="num">
                                      <p:cBhvr>
                                        <p:cTn id="21" dur="1000" fill="hold"/>
                                        <p:tgtEl>
                                          <p:spTgt spid="81922"/>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37" presetClass="entr" presetSubtype="0" fill="hold" nodeType="clickEffect">
                                  <p:stCondLst>
                                    <p:cond delay="0"/>
                                  </p:stCondLst>
                                  <p:childTnLst>
                                    <p:set>
                                      <p:cBhvr>
                                        <p:cTn id="25" dur="1" fill="hold">
                                          <p:stCondLst>
                                            <p:cond delay="0"/>
                                          </p:stCondLst>
                                        </p:cTn>
                                        <p:tgtEl>
                                          <p:spTgt spid="81932"/>
                                        </p:tgtEl>
                                        <p:attrNameLst>
                                          <p:attrName>style.visibility</p:attrName>
                                        </p:attrNameLst>
                                      </p:cBhvr>
                                      <p:to>
                                        <p:strVal val="visible"/>
                                      </p:to>
                                    </p:set>
                                    <p:animEffect transition="in" filter="fade">
                                      <p:cBhvr>
                                        <p:cTn id="26" dur="1000"/>
                                        <p:tgtEl>
                                          <p:spTgt spid="81932"/>
                                        </p:tgtEl>
                                      </p:cBhvr>
                                    </p:animEffect>
                                    <p:anim calcmode="lin" valueType="num">
                                      <p:cBhvr>
                                        <p:cTn id="27" dur="1000" fill="hold"/>
                                        <p:tgtEl>
                                          <p:spTgt spid="81932"/>
                                        </p:tgtEl>
                                        <p:attrNameLst>
                                          <p:attrName>ppt_x</p:attrName>
                                        </p:attrNameLst>
                                      </p:cBhvr>
                                      <p:tavLst>
                                        <p:tav tm="0">
                                          <p:val>
                                            <p:strVal val="#ppt_x"/>
                                          </p:val>
                                        </p:tav>
                                        <p:tav tm="100000">
                                          <p:val>
                                            <p:strVal val="#ppt_x"/>
                                          </p:val>
                                        </p:tav>
                                      </p:tavLst>
                                    </p:anim>
                                    <p:anim calcmode="lin" valueType="num">
                                      <p:cBhvr>
                                        <p:cTn id="28" dur="900" decel="100000" fill="hold"/>
                                        <p:tgtEl>
                                          <p:spTgt spid="81932"/>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819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8" grpId="0" animBg="1"/>
      <p:bldP spid="81929" grpId="0" animBg="1"/>
      <p:bldP spid="81930" grpId="0"/>
      <p:bldP spid="819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611188" y="2867025"/>
            <a:ext cx="792480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10000"/>
              </a:lnSpc>
              <a:spcBef>
                <a:spcPct val="20000"/>
              </a:spcBef>
              <a:buFontTx/>
              <a:buBlip>
                <a:blip r:embed="rId3"/>
              </a:buBlip>
            </a:pPr>
            <a:r>
              <a:rPr kumimoji="1" lang="zh-CN" altLang="en-US" b="1">
                <a:latin typeface="黑体" pitchFamily="2" charset="-122"/>
                <a:ea typeface="黑体" pitchFamily="2" charset="-122"/>
              </a:rPr>
              <a:t>目光接触。显露出兴趣十足的模样。</a:t>
            </a:r>
          </a:p>
          <a:p>
            <a:pPr algn="just" eaLnBrk="1" hangingPunct="1">
              <a:lnSpc>
                <a:spcPct val="110000"/>
              </a:lnSpc>
              <a:spcBef>
                <a:spcPct val="20000"/>
              </a:spcBef>
              <a:buFontTx/>
              <a:buBlip>
                <a:blip r:embed="rId3"/>
              </a:buBlip>
            </a:pPr>
            <a:r>
              <a:rPr kumimoji="1" lang="zh-CN" altLang="en-US" b="1">
                <a:latin typeface="黑体" pitchFamily="2" charset="-122"/>
                <a:ea typeface="黑体" pitchFamily="2" charset="-122"/>
              </a:rPr>
              <a:t>适当地微笑一下。</a:t>
            </a:r>
          </a:p>
          <a:p>
            <a:pPr algn="just" eaLnBrk="1" hangingPunct="1">
              <a:lnSpc>
                <a:spcPct val="110000"/>
              </a:lnSpc>
              <a:spcBef>
                <a:spcPct val="20000"/>
              </a:spcBef>
              <a:buFontTx/>
              <a:buBlip>
                <a:blip r:embed="rId3"/>
              </a:buBlip>
            </a:pPr>
            <a:r>
              <a:rPr kumimoji="1" lang="zh-CN" altLang="en-US" b="1">
                <a:latin typeface="黑体" pitchFamily="2" charset="-122"/>
                <a:ea typeface="黑体" pitchFamily="2" charset="-122"/>
              </a:rPr>
              <a:t>用言语响应、用声音参与。说句：「哦！」「哇！」、「真的？」、「是啊！」、「对！」。</a:t>
            </a:r>
          </a:p>
          <a:p>
            <a:pPr algn="just" eaLnBrk="1" hangingPunct="1">
              <a:lnSpc>
                <a:spcPct val="110000"/>
              </a:lnSpc>
              <a:spcBef>
                <a:spcPct val="20000"/>
              </a:spcBef>
              <a:buFontTx/>
              <a:buBlip>
                <a:blip r:embed="rId3"/>
              </a:buBlip>
            </a:pPr>
            <a:r>
              <a:rPr kumimoji="1" lang="zh-CN" altLang="en-US" b="1">
                <a:latin typeface="黑体" pitchFamily="2" charset="-122"/>
                <a:ea typeface="黑体" pitchFamily="2" charset="-122"/>
              </a:rPr>
              <a:t>用肢体语言响应。如点头、身体向前倾、面孔朝着说话者，换个姿势</a:t>
            </a:r>
            <a:r>
              <a:rPr kumimoji="1" lang="en-US" altLang="zh-CN" b="1">
                <a:latin typeface="Times New Roman" pitchFamily="18" charset="0"/>
                <a:ea typeface="黑体" pitchFamily="2" charset="-122"/>
              </a:rPr>
              <a:t>……</a:t>
            </a:r>
            <a:r>
              <a:rPr kumimoji="1" lang="zh-CN" altLang="en-US" b="1">
                <a:latin typeface="黑体" pitchFamily="2" charset="-122"/>
                <a:ea typeface="黑体" pitchFamily="2" charset="-122"/>
              </a:rPr>
              <a:t>。</a:t>
            </a:r>
          </a:p>
          <a:p>
            <a:pPr algn="just" eaLnBrk="1" hangingPunct="1">
              <a:lnSpc>
                <a:spcPct val="110000"/>
              </a:lnSpc>
              <a:spcBef>
                <a:spcPct val="20000"/>
              </a:spcBef>
              <a:buFontTx/>
              <a:buBlip>
                <a:blip r:embed="rId3"/>
              </a:buBlip>
            </a:pPr>
            <a:r>
              <a:rPr kumimoji="1" lang="zh-CN" altLang="en-US" b="1">
                <a:latin typeface="黑体" pitchFamily="2" charset="-122"/>
                <a:ea typeface="黑体" pitchFamily="2" charset="-122"/>
              </a:rPr>
              <a:t>记下一些重要的内容。</a:t>
            </a:r>
          </a:p>
          <a:p>
            <a:pPr algn="just" eaLnBrk="1" hangingPunct="1">
              <a:lnSpc>
                <a:spcPct val="110000"/>
              </a:lnSpc>
              <a:spcBef>
                <a:spcPct val="20000"/>
              </a:spcBef>
              <a:buFontTx/>
              <a:buBlip>
                <a:blip r:embed="rId3"/>
              </a:buBlip>
            </a:pPr>
            <a:r>
              <a:rPr kumimoji="1" lang="zh-CN" altLang="en-US" b="1">
                <a:latin typeface="黑体" pitchFamily="2" charset="-122"/>
                <a:ea typeface="黑体" pitchFamily="2" charset="-122"/>
              </a:rPr>
              <a:t>用说明的语句重述说话者刚谈过的话。如： 你的意思是不是说</a:t>
            </a:r>
            <a:r>
              <a:rPr kumimoji="1" lang="en-US" altLang="zh-CN" b="1">
                <a:latin typeface="Times New Roman" pitchFamily="18" charset="0"/>
                <a:ea typeface="黑体" pitchFamily="2" charset="-122"/>
              </a:rPr>
              <a:t>……</a:t>
            </a:r>
            <a:r>
              <a:rPr kumimoji="1" lang="zh-CN" altLang="en-US" b="1">
                <a:latin typeface="黑体" pitchFamily="2" charset="-122"/>
                <a:ea typeface="黑体" pitchFamily="2" charset="-122"/>
              </a:rPr>
              <a:t>」 换句话说，就是</a:t>
            </a:r>
            <a:r>
              <a:rPr kumimoji="1" lang="en-US" altLang="zh-CN" b="1">
                <a:latin typeface="Times New Roman" pitchFamily="18" charset="0"/>
                <a:ea typeface="黑体" pitchFamily="2" charset="-122"/>
              </a:rPr>
              <a:t>……</a:t>
            </a:r>
            <a:r>
              <a:rPr kumimoji="1" lang="zh-CN" altLang="en-US" b="1">
                <a:latin typeface="黑体" pitchFamily="2" charset="-122"/>
                <a:ea typeface="黑体" pitchFamily="2" charset="-122"/>
              </a:rPr>
              <a:t>」</a:t>
            </a:r>
            <a:endParaRPr kumimoji="1" lang="zh-TW" altLang="en-US" b="1">
              <a:latin typeface="黑体" pitchFamily="2" charset="-122"/>
              <a:ea typeface="黑体" pitchFamily="2" charset="-122"/>
            </a:endParaRPr>
          </a:p>
          <a:p>
            <a:pPr eaLnBrk="1" hangingPunct="1">
              <a:lnSpc>
                <a:spcPct val="110000"/>
              </a:lnSpc>
              <a:spcBef>
                <a:spcPct val="20000"/>
              </a:spcBef>
              <a:buFontTx/>
              <a:buBlip>
                <a:blip r:embed="rId3"/>
              </a:buBlip>
            </a:pPr>
            <a:r>
              <a:rPr kumimoji="1" lang="zh-CN" altLang="en-US" b="1">
                <a:latin typeface="黑体" pitchFamily="2" charset="-122"/>
                <a:ea typeface="黑体" pitchFamily="2" charset="-122"/>
              </a:rPr>
              <a:t>响应一下。在心理回顾一下对方的话，并整理其中的重点，也是个不错的技巧。例如：「你刚刚说的○○○论点都很棒，真的值得学习</a:t>
            </a:r>
            <a:r>
              <a:rPr kumimoji="1" lang="en-US" altLang="zh-CN" b="1">
                <a:latin typeface="Times New Roman" pitchFamily="18" charset="0"/>
                <a:ea typeface="黑体" pitchFamily="2" charset="-122"/>
              </a:rPr>
              <a:t>……</a:t>
            </a:r>
            <a:r>
              <a:rPr kumimoji="1" lang="zh-CN" altLang="en-US" b="1">
                <a:latin typeface="黑体" pitchFamily="2" charset="-122"/>
                <a:ea typeface="黑体" pitchFamily="2" charset="-122"/>
              </a:rPr>
              <a:t>」。 </a:t>
            </a:r>
          </a:p>
        </p:txBody>
      </p:sp>
      <p:sp>
        <p:nvSpPr>
          <p:cNvPr id="82947" name="Text Box 3"/>
          <p:cNvSpPr txBox="1">
            <a:spLocks noChangeArrowheads="1"/>
          </p:cNvSpPr>
          <p:nvPr/>
        </p:nvSpPr>
        <p:spPr bwMode="auto">
          <a:xfrm>
            <a:off x="755650" y="220503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pPr>
            <a:r>
              <a:rPr kumimoji="1" lang="zh-CN" altLang="en-US" sz="2400" b="1">
                <a:latin typeface="黑体" pitchFamily="2" charset="-122"/>
                <a:ea typeface="黑体" pitchFamily="2" charset="-122"/>
              </a:rPr>
              <a:t>处理方法是：</a:t>
            </a:r>
          </a:p>
        </p:txBody>
      </p:sp>
      <p:sp>
        <p:nvSpPr>
          <p:cNvPr id="82949" name="Rectangle 5"/>
          <p:cNvSpPr>
            <a:spLocks noChangeArrowheads="1"/>
          </p:cNvSpPr>
          <p:nvPr/>
        </p:nvSpPr>
        <p:spPr bwMode="auto">
          <a:xfrm>
            <a:off x="0" y="1123950"/>
            <a:ext cx="9144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2950" name="Rectangle 6"/>
          <p:cNvSpPr>
            <a:spLocks noChangeArrowheads="1"/>
          </p:cNvSpPr>
          <p:nvPr/>
        </p:nvSpPr>
        <p:spPr bwMode="auto">
          <a:xfrm>
            <a:off x="34925" y="1079500"/>
            <a:ext cx="94329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2800" b="1">
                <a:solidFill>
                  <a:schemeClr val="bg1"/>
                </a:solidFill>
                <a:latin typeface="黑体" pitchFamily="2" charset="-122"/>
                <a:ea typeface="黑体" pitchFamily="2" charset="-122"/>
              </a:rPr>
              <a:t>以反应知会：以适当的反应让对方知道，你正在专注地听</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2949"/>
                                        </p:tgtEl>
                                        <p:attrNameLst>
                                          <p:attrName>style.visibility</p:attrName>
                                        </p:attrNameLst>
                                      </p:cBhvr>
                                      <p:to>
                                        <p:strVal val="visible"/>
                                      </p:to>
                                    </p:set>
                                    <p:animEffect transition="in" filter="slide(fromLeft)">
                                      <p:cBhvr>
                                        <p:cTn id="7" dur="500"/>
                                        <p:tgtEl>
                                          <p:spTgt spid="82949"/>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2950"/>
                                        </p:tgtEl>
                                        <p:attrNameLst>
                                          <p:attrName>style.visibility</p:attrName>
                                        </p:attrNameLst>
                                      </p:cBhvr>
                                      <p:to>
                                        <p:strVal val="visible"/>
                                      </p:to>
                                    </p:set>
                                    <p:animEffect transition="in" filter="fade">
                                      <p:cBhvr>
                                        <p:cTn id="11" dur="1000"/>
                                        <p:tgtEl>
                                          <p:spTgt spid="82950"/>
                                        </p:tgtEl>
                                      </p:cBhvr>
                                    </p:animEffect>
                                  </p:childTnLst>
                                </p:cTn>
                              </p:par>
                            </p:childTnLst>
                          </p:cTn>
                        </p:par>
                        <p:par>
                          <p:cTn id="12" fill="hold" nodeType="afterGroup">
                            <p:stCondLst>
                              <p:cond delay="1500"/>
                            </p:stCondLst>
                            <p:childTnLst>
                              <p:par>
                                <p:cTn id="13" presetID="47" presetClass="entr" presetSubtype="0" fill="hold" grpId="0" nodeType="afterEffect">
                                  <p:stCondLst>
                                    <p:cond delay="0"/>
                                  </p:stCondLst>
                                  <p:childTnLst>
                                    <p:set>
                                      <p:cBhvr>
                                        <p:cTn id="14" dur="1" fill="hold">
                                          <p:stCondLst>
                                            <p:cond delay="0"/>
                                          </p:stCondLst>
                                        </p:cTn>
                                        <p:tgtEl>
                                          <p:spTgt spid="82947"/>
                                        </p:tgtEl>
                                        <p:attrNameLst>
                                          <p:attrName>style.visibility</p:attrName>
                                        </p:attrNameLst>
                                      </p:cBhvr>
                                      <p:to>
                                        <p:strVal val="visible"/>
                                      </p:to>
                                    </p:set>
                                    <p:animEffect transition="in" filter="fade">
                                      <p:cBhvr>
                                        <p:cTn id="15" dur="1000"/>
                                        <p:tgtEl>
                                          <p:spTgt spid="82947"/>
                                        </p:tgtEl>
                                      </p:cBhvr>
                                    </p:animEffect>
                                    <p:anim calcmode="lin" valueType="num">
                                      <p:cBhvr>
                                        <p:cTn id="16" dur="1000" fill="hold"/>
                                        <p:tgtEl>
                                          <p:spTgt spid="82947"/>
                                        </p:tgtEl>
                                        <p:attrNameLst>
                                          <p:attrName>ppt_x</p:attrName>
                                        </p:attrNameLst>
                                      </p:cBhvr>
                                      <p:tavLst>
                                        <p:tav tm="0">
                                          <p:val>
                                            <p:strVal val="#ppt_x"/>
                                          </p:val>
                                        </p:tav>
                                        <p:tav tm="100000">
                                          <p:val>
                                            <p:strVal val="#ppt_x"/>
                                          </p:val>
                                        </p:tav>
                                      </p:tavLst>
                                    </p:anim>
                                    <p:anim calcmode="lin" valueType="num">
                                      <p:cBhvr>
                                        <p:cTn id="17" dur="1000" fill="hold"/>
                                        <p:tgtEl>
                                          <p:spTgt spid="82947"/>
                                        </p:tgtEl>
                                        <p:attrNameLst>
                                          <p:attrName>ppt_y</p:attrName>
                                        </p:attrNameLst>
                                      </p:cBhvr>
                                      <p:tavLst>
                                        <p:tav tm="0">
                                          <p:val>
                                            <p:strVal val="#ppt_y-.1"/>
                                          </p:val>
                                        </p:tav>
                                        <p:tav tm="100000">
                                          <p:val>
                                            <p:strVal val="#ppt_y"/>
                                          </p:val>
                                        </p:tav>
                                      </p:tavLst>
                                    </p:anim>
                                  </p:childTnLst>
                                </p:cTn>
                              </p:par>
                            </p:childTnLst>
                          </p:cTn>
                        </p:par>
                        <p:par>
                          <p:cTn id="18" fill="hold" nodeType="afterGroup">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82946"/>
                                        </p:tgtEl>
                                        <p:attrNameLst>
                                          <p:attrName>style.visibility</p:attrName>
                                        </p:attrNameLst>
                                      </p:cBhvr>
                                      <p:to>
                                        <p:strVal val="visible"/>
                                      </p:to>
                                    </p:set>
                                    <p:animEffect transition="in" filter="wipe(left)">
                                      <p:cBhvr>
                                        <p:cTn id="21" dur="500"/>
                                        <p:tgtEl>
                                          <p:spTgt spid="8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47" grpId="0"/>
      <p:bldP spid="82949" grpId="0" animBg="1"/>
      <p:bldP spid="829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2500313" y="2852738"/>
            <a:ext cx="56007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71750" indent="-2571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b="1">
                <a:solidFill>
                  <a:srgbClr val="CC0000"/>
                </a:solidFill>
                <a:latin typeface="黑体" pitchFamily="2" charset="-122"/>
                <a:ea typeface="黑体" pitchFamily="2" charset="-122"/>
              </a:rPr>
              <a:t>适时向说话者提出一个该问的问题。</a:t>
            </a:r>
            <a:r>
              <a:rPr kumimoji="1" lang="zh-CN" altLang="en-US" sz="2400" b="1">
                <a:solidFill>
                  <a:srgbClr val="CC0000"/>
                </a:solidFill>
                <a:latin typeface="幼圆" pitchFamily="49" charset="-122"/>
                <a:ea typeface="幼圆" pitchFamily="49" charset="-122"/>
              </a:rPr>
              <a:t> </a:t>
            </a:r>
          </a:p>
        </p:txBody>
      </p:sp>
      <p:sp>
        <p:nvSpPr>
          <p:cNvPr id="83971" name="Rectangle 3"/>
          <p:cNvSpPr>
            <a:spLocks noGrp="1" noChangeArrowheads="1"/>
          </p:cNvSpPr>
          <p:nvPr>
            <p:ph type="title" idx="4294967295"/>
          </p:nvPr>
        </p:nvSpPr>
        <p:spPr bwMode="auto">
          <a:xfrm>
            <a:off x="790575" y="1916113"/>
            <a:ext cx="8353425" cy="9366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algn="l" eaLnBrk="1" hangingPunct="1">
              <a:lnSpc>
                <a:spcPct val="130000"/>
              </a:lnSpc>
            </a:pPr>
            <a:r>
              <a:rPr kumimoji="1" lang="zh-CN" altLang="en-US" sz="2400" b="1" smtClean="0">
                <a:solidFill>
                  <a:schemeClr val="tx1"/>
                </a:solidFill>
                <a:latin typeface="黑体" pitchFamily="2" charset="-122"/>
                <a:ea typeface="黑体" pitchFamily="2" charset="-122"/>
              </a:rPr>
              <a:t>提问，说听双方有问有答，才能更一进达到双方沟通、交流互动。</a:t>
            </a:r>
          </a:p>
        </p:txBody>
      </p:sp>
      <p:sp>
        <p:nvSpPr>
          <p:cNvPr id="83972" name="Rectangle 4"/>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3973" name="Rectangle 5"/>
          <p:cNvSpPr>
            <a:spLocks noChangeArrowheads="1"/>
          </p:cNvSpPr>
          <p:nvPr/>
        </p:nvSpPr>
        <p:spPr bwMode="auto">
          <a:xfrm>
            <a:off x="34925" y="1079500"/>
            <a:ext cx="40322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询问互动</a:t>
            </a:r>
          </a:p>
        </p:txBody>
      </p:sp>
      <p:sp>
        <p:nvSpPr>
          <p:cNvPr id="83974" name="Text Box 6"/>
          <p:cNvSpPr txBox="1">
            <a:spLocks noChangeArrowheads="1"/>
          </p:cNvSpPr>
          <p:nvPr/>
        </p:nvSpPr>
        <p:spPr bwMode="auto">
          <a:xfrm>
            <a:off x="468313" y="2971800"/>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800" b="1">
                <a:latin typeface="黑体" pitchFamily="2" charset="-122"/>
                <a:ea typeface="黑体" pitchFamily="2" charset="-122"/>
              </a:rPr>
              <a:t>处理方法是：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slide(fromLeft)">
                                      <p:cBhvr>
                                        <p:cTn id="7" dur="500"/>
                                        <p:tgtEl>
                                          <p:spTgt spid="8397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3973"/>
                                        </p:tgtEl>
                                        <p:attrNameLst>
                                          <p:attrName>style.visibility</p:attrName>
                                        </p:attrNameLst>
                                      </p:cBhvr>
                                      <p:to>
                                        <p:strVal val="visible"/>
                                      </p:to>
                                    </p:set>
                                    <p:animEffect transition="in" filter="fade">
                                      <p:cBhvr>
                                        <p:cTn id="11" dur="1000"/>
                                        <p:tgtEl>
                                          <p:spTgt spid="83973"/>
                                        </p:tgtEl>
                                      </p:cBhvr>
                                    </p:animEffect>
                                  </p:childTnLst>
                                </p:cTn>
                              </p:par>
                            </p:childTnLst>
                          </p:cTn>
                        </p:par>
                        <p:par>
                          <p:cTn id="12" fill="hold" nodeType="afterGroup">
                            <p:stCondLst>
                              <p:cond delay="1500"/>
                            </p:stCondLst>
                            <p:childTnLst>
                              <p:par>
                                <p:cTn id="13" presetID="47" presetClass="entr" presetSubtype="0" fill="hold" grpId="0" nodeType="afterEffect">
                                  <p:stCondLst>
                                    <p:cond delay="0"/>
                                  </p:stCondLst>
                                  <p:childTnLst>
                                    <p:set>
                                      <p:cBhvr>
                                        <p:cTn id="14" dur="1" fill="hold">
                                          <p:stCondLst>
                                            <p:cond delay="0"/>
                                          </p:stCondLst>
                                        </p:cTn>
                                        <p:tgtEl>
                                          <p:spTgt spid="83971"/>
                                        </p:tgtEl>
                                        <p:attrNameLst>
                                          <p:attrName>style.visibility</p:attrName>
                                        </p:attrNameLst>
                                      </p:cBhvr>
                                      <p:to>
                                        <p:strVal val="visible"/>
                                      </p:to>
                                    </p:set>
                                    <p:animEffect transition="in" filter="fade">
                                      <p:cBhvr>
                                        <p:cTn id="15" dur="1000"/>
                                        <p:tgtEl>
                                          <p:spTgt spid="83971"/>
                                        </p:tgtEl>
                                      </p:cBhvr>
                                    </p:animEffect>
                                    <p:anim calcmode="lin" valueType="num">
                                      <p:cBhvr>
                                        <p:cTn id="16" dur="1000" fill="hold"/>
                                        <p:tgtEl>
                                          <p:spTgt spid="83971"/>
                                        </p:tgtEl>
                                        <p:attrNameLst>
                                          <p:attrName>ppt_x</p:attrName>
                                        </p:attrNameLst>
                                      </p:cBhvr>
                                      <p:tavLst>
                                        <p:tav tm="0">
                                          <p:val>
                                            <p:strVal val="#ppt_x"/>
                                          </p:val>
                                        </p:tav>
                                        <p:tav tm="100000">
                                          <p:val>
                                            <p:strVal val="#ppt_x"/>
                                          </p:val>
                                        </p:tav>
                                      </p:tavLst>
                                    </p:anim>
                                    <p:anim calcmode="lin" valueType="num">
                                      <p:cBhvr>
                                        <p:cTn id="17" dur="1000" fill="hold"/>
                                        <p:tgtEl>
                                          <p:spTgt spid="83971"/>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83974"/>
                                        </p:tgtEl>
                                        <p:attrNameLst>
                                          <p:attrName>style.visibility</p:attrName>
                                        </p:attrNameLst>
                                      </p:cBhvr>
                                      <p:to>
                                        <p:strVal val="visible"/>
                                      </p:to>
                                    </p:set>
                                    <p:animEffect transition="in" filter="slide(fromLeft)">
                                      <p:cBhvr>
                                        <p:cTn id="22" dur="500"/>
                                        <p:tgtEl>
                                          <p:spTgt spid="83974"/>
                                        </p:tgtEl>
                                      </p:cBhvr>
                                    </p:animEffect>
                                  </p:childTnLst>
                                </p:cTn>
                              </p:par>
                            </p:childTnLst>
                          </p:cTn>
                        </p:par>
                        <p:par>
                          <p:cTn id="23" fill="hold" nodeType="afterGroup">
                            <p:stCondLst>
                              <p:cond delay="500"/>
                            </p:stCondLst>
                            <p:childTnLst>
                              <p:par>
                                <p:cTn id="24" presetID="37" presetClass="entr" presetSubtype="0" fill="hold" grpId="0" nodeType="afterEffect">
                                  <p:stCondLst>
                                    <p:cond delay="0"/>
                                  </p:stCondLst>
                                  <p:childTnLst>
                                    <p:set>
                                      <p:cBhvr>
                                        <p:cTn id="25" dur="1" fill="hold">
                                          <p:stCondLst>
                                            <p:cond delay="0"/>
                                          </p:stCondLst>
                                        </p:cTn>
                                        <p:tgtEl>
                                          <p:spTgt spid="83970"/>
                                        </p:tgtEl>
                                        <p:attrNameLst>
                                          <p:attrName>style.visibility</p:attrName>
                                        </p:attrNameLst>
                                      </p:cBhvr>
                                      <p:to>
                                        <p:strVal val="visible"/>
                                      </p:to>
                                    </p:set>
                                    <p:animEffect transition="in" filter="fade">
                                      <p:cBhvr>
                                        <p:cTn id="26" dur="1000"/>
                                        <p:tgtEl>
                                          <p:spTgt spid="83970"/>
                                        </p:tgtEl>
                                      </p:cBhvr>
                                    </p:animEffect>
                                    <p:anim calcmode="lin" valueType="num">
                                      <p:cBhvr>
                                        <p:cTn id="27" dur="1000" fill="hold"/>
                                        <p:tgtEl>
                                          <p:spTgt spid="83970"/>
                                        </p:tgtEl>
                                        <p:attrNameLst>
                                          <p:attrName>ppt_x</p:attrName>
                                        </p:attrNameLst>
                                      </p:cBhvr>
                                      <p:tavLst>
                                        <p:tav tm="0">
                                          <p:val>
                                            <p:strVal val="#ppt_x"/>
                                          </p:val>
                                        </p:tav>
                                        <p:tav tm="100000">
                                          <p:val>
                                            <p:strVal val="#ppt_x"/>
                                          </p:val>
                                        </p:tav>
                                      </p:tavLst>
                                    </p:anim>
                                    <p:anim calcmode="lin" valueType="num">
                                      <p:cBhvr>
                                        <p:cTn id="28" dur="900" decel="100000" fill="hold"/>
                                        <p:tgtEl>
                                          <p:spTgt spid="8397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8397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p:bldP spid="83971" grpId="0"/>
      <p:bldP spid="83972" grpId="0" animBg="1"/>
      <p:bldP spid="83973" grpId="0"/>
      <p:bldP spid="839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56323">
            <a:off x="4716463" y="3573463"/>
            <a:ext cx="4176712" cy="263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4" name="Text Box 2"/>
          <p:cNvSpPr txBox="1">
            <a:spLocks noChangeArrowheads="1"/>
          </p:cNvSpPr>
          <p:nvPr/>
        </p:nvSpPr>
        <p:spPr bwMode="auto">
          <a:xfrm>
            <a:off x="179388" y="3449638"/>
            <a:ext cx="63214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20000"/>
              </a:spcBef>
              <a:buFont typeface="Wingdings" pitchFamily="2" charset="2"/>
              <a:buBlip>
                <a:blip r:embed="rId4"/>
              </a:buBlip>
            </a:pPr>
            <a:r>
              <a:rPr kumimoji="1" lang="zh-CN" altLang="en-US" sz="2000" b="1">
                <a:latin typeface="黑体" pitchFamily="2" charset="-122"/>
                <a:ea typeface="黑体" pitchFamily="2" charset="-122"/>
              </a:rPr>
              <a:t>深呼吸。从一数到十五或深呼吸三次。</a:t>
            </a:r>
          </a:p>
          <a:p>
            <a:pPr algn="just" eaLnBrk="1" hangingPunct="1">
              <a:spcBef>
                <a:spcPct val="20000"/>
              </a:spcBef>
              <a:buFont typeface="Wingdings" pitchFamily="2" charset="2"/>
              <a:buBlip>
                <a:blip r:embed="rId4"/>
              </a:buBlip>
            </a:pPr>
            <a:r>
              <a:rPr kumimoji="1" lang="zh-CN" altLang="en-US" sz="2000" b="1">
                <a:latin typeface="黑体" pitchFamily="2" charset="-122"/>
                <a:ea typeface="黑体" pitchFamily="2" charset="-122"/>
              </a:rPr>
              <a:t>找出一些和对方意见一致之处。</a:t>
            </a:r>
          </a:p>
          <a:p>
            <a:pPr algn="just" eaLnBrk="1" hangingPunct="1">
              <a:spcBef>
                <a:spcPct val="20000"/>
              </a:spcBef>
              <a:buFont typeface="Wingdings" pitchFamily="2" charset="2"/>
              <a:buBlip>
                <a:blip r:embed="rId4"/>
              </a:buBlip>
            </a:pPr>
            <a:r>
              <a:rPr kumimoji="1" lang="zh-CN" altLang="en-US" sz="2000" b="1">
                <a:latin typeface="黑体" pitchFamily="2" charset="-122"/>
                <a:ea typeface="黑体" pitchFamily="2" charset="-122"/>
              </a:rPr>
              <a:t>回想一件快乐的事。</a:t>
            </a:r>
          </a:p>
          <a:p>
            <a:pPr algn="just" eaLnBrk="1" hangingPunct="1">
              <a:spcBef>
                <a:spcPct val="20000"/>
              </a:spcBef>
              <a:buFont typeface="Wingdings" pitchFamily="2" charset="2"/>
              <a:buBlip>
                <a:blip r:embed="rId4"/>
              </a:buBlip>
            </a:pPr>
            <a:r>
              <a:rPr kumimoji="1" lang="zh-CN" altLang="en-US" sz="2000" b="1">
                <a:latin typeface="黑体" pitchFamily="2" charset="-122"/>
                <a:ea typeface="黑体" pitchFamily="2" charset="-122"/>
              </a:rPr>
              <a:t>培养「心平气和、冷静客观」的涵养。</a:t>
            </a:r>
            <a:endParaRPr kumimoji="1" lang="zh-CN" altLang="en-US" sz="2400">
              <a:latin typeface="幼圆" pitchFamily="49" charset="-122"/>
              <a:ea typeface="幼圆" pitchFamily="49" charset="-122"/>
            </a:endParaRPr>
          </a:p>
        </p:txBody>
      </p:sp>
      <p:sp>
        <p:nvSpPr>
          <p:cNvPr id="84995" name="Text Box 3"/>
          <p:cNvSpPr txBox="1">
            <a:spLocks noChangeArrowheads="1"/>
          </p:cNvSpPr>
          <p:nvPr/>
        </p:nvSpPr>
        <p:spPr bwMode="auto">
          <a:xfrm>
            <a:off x="250825" y="29210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b="1">
                <a:latin typeface="黑体" pitchFamily="2" charset="-122"/>
                <a:ea typeface="黑体" pitchFamily="2" charset="-122"/>
              </a:rPr>
              <a:t>处理方法是：</a:t>
            </a:r>
          </a:p>
        </p:txBody>
      </p:sp>
      <p:sp>
        <p:nvSpPr>
          <p:cNvPr id="84996" name="Rectangle 4"/>
          <p:cNvSpPr>
            <a:spLocks noGrp="1" noChangeArrowheads="1"/>
          </p:cNvSpPr>
          <p:nvPr>
            <p:ph type="title" idx="4294967295"/>
          </p:nvPr>
        </p:nvSpPr>
        <p:spPr bwMode="auto">
          <a:xfrm>
            <a:off x="0" y="1773238"/>
            <a:ext cx="9145588" cy="1008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lnSpc>
                <a:spcPct val="120000"/>
              </a:lnSpc>
            </a:pPr>
            <a:r>
              <a:rPr kumimoji="1" lang="en-US" altLang="zh-CN" sz="2400" b="1" smtClean="0">
                <a:solidFill>
                  <a:schemeClr val="tx1"/>
                </a:solidFill>
                <a:latin typeface="黑体" pitchFamily="2" charset="-122"/>
                <a:ea typeface="黑体" pitchFamily="2" charset="-122"/>
              </a:rPr>
              <a:t>    </a:t>
            </a:r>
            <a:r>
              <a:rPr kumimoji="1" lang="zh-CN" altLang="en-US" sz="2400" b="1" smtClean="0">
                <a:solidFill>
                  <a:schemeClr val="tx1"/>
                </a:solidFill>
                <a:latin typeface="黑体" pitchFamily="2" charset="-122"/>
                <a:ea typeface="黑体" pitchFamily="2" charset="-122"/>
              </a:rPr>
              <a:t>练习控制好你的情绪，不要情绪反应过度（如打岔、反驳），要静心听完全部的内容。</a:t>
            </a:r>
          </a:p>
        </p:txBody>
      </p:sp>
      <p:sp>
        <p:nvSpPr>
          <p:cNvPr id="85000" name="Rectangle 8"/>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5001" name="Rectangle 9"/>
          <p:cNvSpPr>
            <a:spLocks noChangeArrowheads="1"/>
          </p:cNvSpPr>
          <p:nvPr/>
        </p:nvSpPr>
        <p:spPr bwMode="auto">
          <a:xfrm>
            <a:off x="34925" y="1079500"/>
            <a:ext cx="40322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情绪控制</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5000"/>
                                        </p:tgtEl>
                                        <p:attrNameLst>
                                          <p:attrName>style.visibility</p:attrName>
                                        </p:attrNameLst>
                                      </p:cBhvr>
                                      <p:to>
                                        <p:strVal val="visible"/>
                                      </p:to>
                                    </p:set>
                                    <p:animEffect transition="in" filter="slide(fromLeft)">
                                      <p:cBhvr>
                                        <p:cTn id="7" dur="500"/>
                                        <p:tgtEl>
                                          <p:spTgt spid="8500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5001"/>
                                        </p:tgtEl>
                                        <p:attrNameLst>
                                          <p:attrName>style.visibility</p:attrName>
                                        </p:attrNameLst>
                                      </p:cBhvr>
                                      <p:to>
                                        <p:strVal val="visible"/>
                                      </p:to>
                                    </p:set>
                                    <p:animEffect transition="in" filter="fade">
                                      <p:cBhvr>
                                        <p:cTn id="11" dur="1000"/>
                                        <p:tgtEl>
                                          <p:spTgt spid="85001"/>
                                        </p:tgtEl>
                                      </p:cBhvr>
                                    </p:animEffect>
                                  </p:childTnLst>
                                </p:cTn>
                              </p:par>
                            </p:childTnLst>
                          </p:cTn>
                        </p:par>
                        <p:par>
                          <p:cTn id="12" fill="hold" nodeType="afterGroup">
                            <p:stCondLst>
                              <p:cond delay="1500"/>
                            </p:stCondLst>
                            <p:childTnLst>
                              <p:par>
                                <p:cTn id="13" presetID="47" presetClass="entr" presetSubtype="0" fill="hold" grpId="0" nodeType="afterEffect">
                                  <p:stCondLst>
                                    <p:cond delay="0"/>
                                  </p:stCondLst>
                                  <p:childTnLst>
                                    <p:set>
                                      <p:cBhvr>
                                        <p:cTn id="14" dur="1" fill="hold">
                                          <p:stCondLst>
                                            <p:cond delay="0"/>
                                          </p:stCondLst>
                                        </p:cTn>
                                        <p:tgtEl>
                                          <p:spTgt spid="84996"/>
                                        </p:tgtEl>
                                        <p:attrNameLst>
                                          <p:attrName>style.visibility</p:attrName>
                                        </p:attrNameLst>
                                      </p:cBhvr>
                                      <p:to>
                                        <p:strVal val="visible"/>
                                      </p:to>
                                    </p:set>
                                    <p:animEffect transition="in" filter="fade">
                                      <p:cBhvr>
                                        <p:cTn id="15" dur="1000"/>
                                        <p:tgtEl>
                                          <p:spTgt spid="84996"/>
                                        </p:tgtEl>
                                      </p:cBhvr>
                                    </p:animEffect>
                                    <p:anim calcmode="lin" valueType="num">
                                      <p:cBhvr>
                                        <p:cTn id="16" dur="1000" fill="hold"/>
                                        <p:tgtEl>
                                          <p:spTgt spid="84996"/>
                                        </p:tgtEl>
                                        <p:attrNameLst>
                                          <p:attrName>ppt_x</p:attrName>
                                        </p:attrNameLst>
                                      </p:cBhvr>
                                      <p:tavLst>
                                        <p:tav tm="0">
                                          <p:val>
                                            <p:strVal val="#ppt_x"/>
                                          </p:val>
                                        </p:tav>
                                        <p:tav tm="100000">
                                          <p:val>
                                            <p:strVal val="#ppt_x"/>
                                          </p:val>
                                        </p:tav>
                                      </p:tavLst>
                                    </p:anim>
                                    <p:anim calcmode="lin" valueType="num">
                                      <p:cBhvr>
                                        <p:cTn id="17" dur="1000" fill="hold"/>
                                        <p:tgtEl>
                                          <p:spTgt spid="84996"/>
                                        </p:tgtEl>
                                        <p:attrNameLst>
                                          <p:attrName>ppt_y</p:attrName>
                                        </p:attrNameLst>
                                      </p:cBhvr>
                                      <p:tavLst>
                                        <p:tav tm="0">
                                          <p:val>
                                            <p:strVal val="#ppt_y-.1"/>
                                          </p:val>
                                        </p:tav>
                                        <p:tav tm="100000">
                                          <p:val>
                                            <p:strVal val="#ppt_y"/>
                                          </p:val>
                                        </p:tav>
                                      </p:tavLst>
                                    </p:anim>
                                  </p:childTnLst>
                                </p:cTn>
                              </p:par>
                            </p:childTnLst>
                          </p:cTn>
                        </p:par>
                        <p:par>
                          <p:cTn id="18" fill="hold" nodeType="afterGroup">
                            <p:stCondLst>
                              <p:cond delay="2500"/>
                            </p:stCondLst>
                            <p:childTnLst>
                              <p:par>
                                <p:cTn id="19" presetID="53" presetClass="entr" presetSubtype="0" fill="hold" nodeType="afterEffect">
                                  <p:stCondLst>
                                    <p:cond delay="0"/>
                                  </p:stCondLst>
                                  <p:childTnLst>
                                    <p:set>
                                      <p:cBhvr>
                                        <p:cTn id="20" dur="1" fill="hold">
                                          <p:stCondLst>
                                            <p:cond delay="0"/>
                                          </p:stCondLst>
                                        </p:cTn>
                                        <p:tgtEl>
                                          <p:spTgt spid="84999"/>
                                        </p:tgtEl>
                                        <p:attrNameLst>
                                          <p:attrName>style.visibility</p:attrName>
                                        </p:attrNameLst>
                                      </p:cBhvr>
                                      <p:to>
                                        <p:strVal val="visible"/>
                                      </p:to>
                                    </p:set>
                                    <p:anim calcmode="lin" valueType="num">
                                      <p:cBhvr>
                                        <p:cTn id="21" dur="500" fill="hold"/>
                                        <p:tgtEl>
                                          <p:spTgt spid="84999"/>
                                        </p:tgtEl>
                                        <p:attrNameLst>
                                          <p:attrName>ppt_w</p:attrName>
                                        </p:attrNameLst>
                                      </p:cBhvr>
                                      <p:tavLst>
                                        <p:tav tm="0">
                                          <p:val>
                                            <p:fltVal val="0"/>
                                          </p:val>
                                        </p:tav>
                                        <p:tav tm="100000">
                                          <p:val>
                                            <p:strVal val="#ppt_w"/>
                                          </p:val>
                                        </p:tav>
                                      </p:tavLst>
                                    </p:anim>
                                    <p:anim calcmode="lin" valueType="num">
                                      <p:cBhvr>
                                        <p:cTn id="22" dur="500" fill="hold"/>
                                        <p:tgtEl>
                                          <p:spTgt spid="84999"/>
                                        </p:tgtEl>
                                        <p:attrNameLst>
                                          <p:attrName>ppt_h</p:attrName>
                                        </p:attrNameLst>
                                      </p:cBhvr>
                                      <p:tavLst>
                                        <p:tav tm="0">
                                          <p:val>
                                            <p:fltVal val="0"/>
                                          </p:val>
                                        </p:tav>
                                        <p:tav tm="100000">
                                          <p:val>
                                            <p:strVal val="#ppt_h"/>
                                          </p:val>
                                        </p:tav>
                                      </p:tavLst>
                                    </p:anim>
                                    <p:animEffect transition="in" filter="fade">
                                      <p:cBhvr>
                                        <p:cTn id="23" dur="500"/>
                                        <p:tgtEl>
                                          <p:spTgt spid="8499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84995"/>
                                        </p:tgtEl>
                                        <p:attrNameLst>
                                          <p:attrName>style.visibility</p:attrName>
                                        </p:attrNameLst>
                                      </p:cBhvr>
                                      <p:to>
                                        <p:strVal val="visible"/>
                                      </p:to>
                                    </p:set>
                                    <p:animEffect transition="in" filter="slide(fromLeft)">
                                      <p:cBhvr>
                                        <p:cTn id="28" dur="500"/>
                                        <p:tgtEl>
                                          <p:spTgt spid="84995"/>
                                        </p:tgtEl>
                                      </p:cBhvr>
                                    </p:animEffect>
                                  </p:childTnLst>
                                </p:cTn>
                              </p:par>
                            </p:childTnLst>
                          </p:cTn>
                        </p:par>
                        <p:par>
                          <p:cTn id="29" fill="hold" nodeType="afterGroup">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84994"/>
                                        </p:tgtEl>
                                        <p:attrNameLst>
                                          <p:attrName>style.visibility</p:attrName>
                                        </p:attrNameLst>
                                      </p:cBhvr>
                                      <p:to>
                                        <p:strVal val="visible"/>
                                      </p:to>
                                    </p:set>
                                    <p:animEffect transition="in" filter="wipe(left)">
                                      <p:cBhvr>
                                        <p:cTn id="32" dur="500"/>
                                        <p:tgtEl>
                                          <p:spTgt spid="84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84995" grpId="0"/>
      <p:bldP spid="84996" grpId="0"/>
      <p:bldP spid="85000" grpId="0" animBg="1"/>
      <p:bldP spid="8500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395288" y="3429000"/>
            <a:ext cx="862965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b="1">
                <a:latin typeface="黑体" pitchFamily="2" charset="-122"/>
                <a:ea typeface="黑体" pitchFamily="2" charset="-122"/>
              </a:rPr>
              <a:t>用倾听「耐心、专心、用心、欢喜心」四心，做一位好听众。 </a:t>
            </a:r>
          </a:p>
        </p:txBody>
      </p:sp>
      <p:sp>
        <p:nvSpPr>
          <p:cNvPr id="86019" name="Text Box 3"/>
          <p:cNvSpPr txBox="1">
            <a:spLocks noChangeArrowheads="1"/>
          </p:cNvSpPr>
          <p:nvPr/>
        </p:nvSpPr>
        <p:spPr bwMode="auto">
          <a:xfrm>
            <a:off x="395288" y="3068638"/>
            <a:ext cx="2016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800" b="1">
                <a:latin typeface="黑体" pitchFamily="2" charset="-122"/>
                <a:ea typeface="黑体" pitchFamily="2" charset="-122"/>
              </a:rPr>
              <a:t>处理方法是：</a:t>
            </a:r>
          </a:p>
        </p:txBody>
      </p:sp>
      <p:sp>
        <p:nvSpPr>
          <p:cNvPr id="86021" name="Rectangle 5"/>
          <p:cNvSpPr>
            <a:spLocks noGrp="1" noChangeArrowheads="1"/>
          </p:cNvSpPr>
          <p:nvPr>
            <p:ph type="title" idx="4294967295"/>
          </p:nvPr>
        </p:nvSpPr>
        <p:spPr bwMode="auto">
          <a:xfrm>
            <a:off x="0" y="1916113"/>
            <a:ext cx="7991475" cy="638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kumimoji="1" lang="zh-CN" altLang="en-US" sz="2400" b="1" smtClean="0">
                <a:solidFill>
                  <a:schemeClr val="tx1"/>
                </a:solidFill>
                <a:latin typeface="黑体" pitchFamily="2" charset="-122"/>
                <a:ea typeface="黑体" pitchFamily="2" charset="-122"/>
              </a:rPr>
              <a:t>要察言观色，听话同时要注意方的身体语言、姿势、表情。</a:t>
            </a:r>
            <a:endParaRPr lang="zh-CN" altLang="en-US" sz="2400" smtClean="0">
              <a:solidFill>
                <a:schemeClr val="tx1"/>
              </a:solidFill>
              <a:ea typeface="黑体" pitchFamily="2" charset="-122"/>
            </a:endParaRPr>
          </a:p>
        </p:txBody>
      </p:sp>
      <p:sp>
        <p:nvSpPr>
          <p:cNvPr id="86022" name="Rectangle 6"/>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6023" name="Rectangle 7"/>
          <p:cNvSpPr>
            <a:spLocks noChangeArrowheads="1"/>
          </p:cNvSpPr>
          <p:nvPr/>
        </p:nvSpPr>
        <p:spPr bwMode="auto">
          <a:xfrm>
            <a:off x="34925" y="1079500"/>
            <a:ext cx="40322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察觉非语言的信息</a:t>
            </a:r>
          </a:p>
        </p:txBody>
      </p:sp>
      <p:pic>
        <p:nvPicPr>
          <p:cNvPr id="8602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4581525"/>
            <a:ext cx="7999413"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slide(fromLeft)">
                                      <p:cBhvr>
                                        <p:cTn id="7" dur="500"/>
                                        <p:tgtEl>
                                          <p:spTgt spid="8602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6023"/>
                                        </p:tgtEl>
                                        <p:attrNameLst>
                                          <p:attrName>style.visibility</p:attrName>
                                        </p:attrNameLst>
                                      </p:cBhvr>
                                      <p:to>
                                        <p:strVal val="visible"/>
                                      </p:to>
                                    </p:set>
                                    <p:animEffect transition="in" filter="fade">
                                      <p:cBhvr>
                                        <p:cTn id="11" dur="1000"/>
                                        <p:tgtEl>
                                          <p:spTgt spid="86023"/>
                                        </p:tgtEl>
                                      </p:cBhvr>
                                    </p:animEffect>
                                  </p:childTnLst>
                                </p:cTn>
                              </p:par>
                            </p:childTnLst>
                          </p:cTn>
                        </p:par>
                        <p:par>
                          <p:cTn id="12" fill="hold" nodeType="afterGroup">
                            <p:stCondLst>
                              <p:cond delay="1500"/>
                            </p:stCondLst>
                            <p:childTnLst>
                              <p:par>
                                <p:cTn id="13" presetID="47" presetClass="entr" presetSubtype="0" fill="hold" grpId="0" nodeType="afterEffect">
                                  <p:stCondLst>
                                    <p:cond delay="0"/>
                                  </p:stCondLst>
                                  <p:childTnLst>
                                    <p:set>
                                      <p:cBhvr>
                                        <p:cTn id="14" dur="1" fill="hold">
                                          <p:stCondLst>
                                            <p:cond delay="0"/>
                                          </p:stCondLst>
                                        </p:cTn>
                                        <p:tgtEl>
                                          <p:spTgt spid="86021"/>
                                        </p:tgtEl>
                                        <p:attrNameLst>
                                          <p:attrName>style.visibility</p:attrName>
                                        </p:attrNameLst>
                                      </p:cBhvr>
                                      <p:to>
                                        <p:strVal val="visible"/>
                                      </p:to>
                                    </p:set>
                                    <p:animEffect transition="in" filter="fade">
                                      <p:cBhvr>
                                        <p:cTn id="15" dur="1000"/>
                                        <p:tgtEl>
                                          <p:spTgt spid="86021"/>
                                        </p:tgtEl>
                                      </p:cBhvr>
                                    </p:animEffect>
                                    <p:anim calcmode="lin" valueType="num">
                                      <p:cBhvr>
                                        <p:cTn id="16" dur="1000" fill="hold"/>
                                        <p:tgtEl>
                                          <p:spTgt spid="86021"/>
                                        </p:tgtEl>
                                        <p:attrNameLst>
                                          <p:attrName>ppt_x</p:attrName>
                                        </p:attrNameLst>
                                      </p:cBhvr>
                                      <p:tavLst>
                                        <p:tav tm="0">
                                          <p:val>
                                            <p:strVal val="#ppt_x"/>
                                          </p:val>
                                        </p:tav>
                                        <p:tav tm="100000">
                                          <p:val>
                                            <p:strVal val="#ppt_x"/>
                                          </p:val>
                                        </p:tav>
                                      </p:tavLst>
                                    </p:anim>
                                    <p:anim calcmode="lin" valueType="num">
                                      <p:cBhvr>
                                        <p:cTn id="17" dur="1000" fill="hold"/>
                                        <p:tgtEl>
                                          <p:spTgt spid="86021"/>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6019"/>
                                        </p:tgtEl>
                                        <p:attrNameLst>
                                          <p:attrName>style.visibility</p:attrName>
                                        </p:attrNameLst>
                                      </p:cBhvr>
                                      <p:to>
                                        <p:strVal val="visible"/>
                                      </p:to>
                                    </p:set>
                                    <p:animEffect transition="in" filter="wipe(left)">
                                      <p:cBhvr>
                                        <p:cTn id="22" dur="500"/>
                                        <p:tgtEl>
                                          <p:spTgt spid="86019"/>
                                        </p:tgtEl>
                                      </p:cBhvr>
                                    </p:animEffect>
                                  </p:childTnLst>
                                </p:cTn>
                              </p:par>
                            </p:childTnLst>
                          </p:cTn>
                        </p:par>
                        <p:par>
                          <p:cTn id="23" fill="hold" nodeType="afterGroup">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86018"/>
                                        </p:tgtEl>
                                        <p:attrNameLst>
                                          <p:attrName>style.visibility</p:attrName>
                                        </p:attrNameLst>
                                      </p:cBhvr>
                                      <p:to>
                                        <p:strVal val="visible"/>
                                      </p:to>
                                    </p:set>
                                    <p:animEffect transition="in" filter="slide(fromBottom)">
                                      <p:cBhvr>
                                        <p:cTn id="26" dur="500"/>
                                        <p:tgtEl>
                                          <p:spTgt spid="86018"/>
                                        </p:tgtEl>
                                      </p:cBhvr>
                                    </p:animEffect>
                                  </p:childTnLst>
                                </p:cTn>
                              </p:par>
                            </p:childTnLst>
                          </p:cTn>
                        </p:par>
                        <p:par>
                          <p:cTn id="27" fill="hold" nodeType="afterGroup">
                            <p:stCondLst>
                              <p:cond delay="1000"/>
                            </p:stCondLst>
                            <p:childTnLst>
                              <p:par>
                                <p:cTn id="28" presetID="53" presetClass="entr" presetSubtype="0" fill="hold" nodeType="afterEffect">
                                  <p:stCondLst>
                                    <p:cond delay="0"/>
                                  </p:stCondLst>
                                  <p:childTnLst>
                                    <p:set>
                                      <p:cBhvr>
                                        <p:cTn id="29" dur="1" fill="hold">
                                          <p:stCondLst>
                                            <p:cond delay="0"/>
                                          </p:stCondLst>
                                        </p:cTn>
                                        <p:tgtEl>
                                          <p:spTgt spid="86029"/>
                                        </p:tgtEl>
                                        <p:attrNameLst>
                                          <p:attrName>style.visibility</p:attrName>
                                        </p:attrNameLst>
                                      </p:cBhvr>
                                      <p:to>
                                        <p:strVal val="visible"/>
                                      </p:to>
                                    </p:set>
                                    <p:anim calcmode="lin" valueType="num">
                                      <p:cBhvr>
                                        <p:cTn id="30" dur="1000" fill="hold"/>
                                        <p:tgtEl>
                                          <p:spTgt spid="86029"/>
                                        </p:tgtEl>
                                        <p:attrNameLst>
                                          <p:attrName>ppt_w</p:attrName>
                                        </p:attrNameLst>
                                      </p:cBhvr>
                                      <p:tavLst>
                                        <p:tav tm="0">
                                          <p:val>
                                            <p:fltVal val="0"/>
                                          </p:val>
                                        </p:tav>
                                        <p:tav tm="100000">
                                          <p:val>
                                            <p:strVal val="#ppt_w"/>
                                          </p:val>
                                        </p:tav>
                                      </p:tavLst>
                                    </p:anim>
                                    <p:anim calcmode="lin" valueType="num">
                                      <p:cBhvr>
                                        <p:cTn id="31" dur="1000" fill="hold"/>
                                        <p:tgtEl>
                                          <p:spTgt spid="86029"/>
                                        </p:tgtEl>
                                        <p:attrNameLst>
                                          <p:attrName>ppt_h</p:attrName>
                                        </p:attrNameLst>
                                      </p:cBhvr>
                                      <p:tavLst>
                                        <p:tav tm="0">
                                          <p:val>
                                            <p:fltVal val="0"/>
                                          </p:val>
                                        </p:tav>
                                        <p:tav tm="100000">
                                          <p:val>
                                            <p:strVal val="#ppt_h"/>
                                          </p:val>
                                        </p:tav>
                                      </p:tavLst>
                                    </p:anim>
                                    <p:animEffect transition="in" filter="fade">
                                      <p:cBhvr>
                                        <p:cTn id="32" dur="1000"/>
                                        <p:tgtEl>
                                          <p:spTgt spid="86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p:bldP spid="86019" grpId="0"/>
      <p:bldP spid="86021" grpId="0"/>
      <p:bldP spid="86022" grpId="0" animBg="1"/>
      <p:bldP spid="860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ext Box 3"/>
          <p:cNvSpPr txBox="1">
            <a:spLocks noChangeArrowheads="1"/>
          </p:cNvSpPr>
          <p:nvPr/>
        </p:nvSpPr>
        <p:spPr bwMode="auto">
          <a:xfrm>
            <a:off x="468313" y="3429000"/>
            <a:ext cx="4751387"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20000"/>
              </a:lnSpc>
              <a:spcBef>
                <a:spcPct val="20000"/>
              </a:spcBef>
              <a:buFont typeface="Wingdings 2" pitchFamily="18" charset="2"/>
              <a:buBlip>
                <a:blip r:embed="rId3"/>
              </a:buBlip>
            </a:pPr>
            <a:r>
              <a:rPr kumimoji="1" lang="zh-CN" altLang="en-US" sz="2400" b="1">
                <a:latin typeface="黑体" pitchFamily="2" charset="-122"/>
                <a:ea typeface="黑体" pitchFamily="2" charset="-122"/>
              </a:rPr>
              <a:t>归类：整理出大纲要点。</a:t>
            </a:r>
          </a:p>
          <a:p>
            <a:pPr algn="just" eaLnBrk="1" hangingPunct="1">
              <a:lnSpc>
                <a:spcPct val="120000"/>
              </a:lnSpc>
              <a:spcBef>
                <a:spcPct val="20000"/>
              </a:spcBef>
              <a:buFont typeface="Wingdings 2" pitchFamily="18" charset="2"/>
              <a:buBlip>
                <a:blip r:embed="rId3"/>
              </a:buBlip>
            </a:pPr>
            <a:r>
              <a:rPr kumimoji="1" lang="zh-CN" altLang="en-US" sz="2400" b="1">
                <a:latin typeface="黑体" pitchFamily="2" charset="-122"/>
                <a:ea typeface="黑体" pitchFamily="2" charset="-122"/>
              </a:rPr>
              <a:t>排顺序：分辨出先后缓急。</a:t>
            </a:r>
          </a:p>
          <a:p>
            <a:pPr algn="just" eaLnBrk="1" hangingPunct="1">
              <a:lnSpc>
                <a:spcPct val="120000"/>
              </a:lnSpc>
              <a:spcBef>
                <a:spcPct val="20000"/>
              </a:spcBef>
              <a:buFont typeface="Wingdings 2" pitchFamily="18" charset="2"/>
              <a:buBlip>
                <a:blip r:embed="rId3"/>
              </a:buBlip>
            </a:pPr>
            <a:r>
              <a:rPr kumimoji="1" lang="zh-CN" altLang="en-US" sz="2400" b="1">
                <a:latin typeface="黑体" pitchFamily="2" charset="-122"/>
                <a:ea typeface="黑体" pitchFamily="2" charset="-122"/>
              </a:rPr>
              <a:t>比较对照：区别事实和假设、好处和坏处、优点和缺点。</a:t>
            </a:r>
            <a:r>
              <a:rPr kumimoji="1" lang="zh-CN" altLang="en-US" sz="2400">
                <a:latin typeface="幼圆" pitchFamily="49" charset="-122"/>
                <a:ea typeface="幼圆" pitchFamily="49" charset="-122"/>
              </a:rPr>
              <a:t> </a:t>
            </a:r>
          </a:p>
        </p:txBody>
      </p:sp>
      <p:sp>
        <p:nvSpPr>
          <p:cNvPr id="87044" name="Text Box 4"/>
          <p:cNvSpPr txBox="1">
            <a:spLocks noChangeArrowheads="1"/>
          </p:cNvSpPr>
          <p:nvPr/>
        </p:nvSpPr>
        <p:spPr bwMode="auto">
          <a:xfrm>
            <a:off x="468313" y="2971800"/>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800" b="1">
                <a:latin typeface="黑体" pitchFamily="2" charset="-122"/>
                <a:ea typeface="黑体" pitchFamily="2" charset="-122"/>
              </a:rPr>
              <a:t>处理方法是：</a:t>
            </a:r>
          </a:p>
        </p:txBody>
      </p:sp>
      <p:sp>
        <p:nvSpPr>
          <p:cNvPr id="87046" name="Rectangle 6"/>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7047" name="Rectangle 7"/>
          <p:cNvSpPr>
            <a:spLocks noChangeArrowheads="1"/>
          </p:cNvSpPr>
          <p:nvPr/>
        </p:nvSpPr>
        <p:spPr bwMode="auto">
          <a:xfrm>
            <a:off x="34925" y="1079500"/>
            <a:ext cx="40322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组织听到的信息</a:t>
            </a:r>
          </a:p>
        </p:txBody>
      </p:sp>
      <p:sp>
        <p:nvSpPr>
          <p:cNvPr id="87048" name="Rectangle 8"/>
          <p:cNvSpPr>
            <a:spLocks noChangeArrowheads="1"/>
          </p:cNvSpPr>
          <p:nvPr/>
        </p:nvSpPr>
        <p:spPr bwMode="auto">
          <a:xfrm>
            <a:off x="395288" y="1882775"/>
            <a:ext cx="7231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400" b="1">
                <a:ea typeface="黑体" pitchFamily="2" charset="-122"/>
              </a:rPr>
              <a:t>利用听和谈之间的速度差距，整理你所得到的信息。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7046"/>
                                        </p:tgtEl>
                                        <p:attrNameLst>
                                          <p:attrName>style.visibility</p:attrName>
                                        </p:attrNameLst>
                                      </p:cBhvr>
                                      <p:to>
                                        <p:strVal val="visible"/>
                                      </p:to>
                                    </p:set>
                                    <p:animEffect transition="in" filter="slide(fromLeft)">
                                      <p:cBhvr>
                                        <p:cTn id="7" dur="500"/>
                                        <p:tgtEl>
                                          <p:spTgt spid="8704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7047"/>
                                        </p:tgtEl>
                                        <p:attrNameLst>
                                          <p:attrName>style.visibility</p:attrName>
                                        </p:attrNameLst>
                                      </p:cBhvr>
                                      <p:to>
                                        <p:strVal val="visible"/>
                                      </p:to>
                                    </p:set>
                                    <p:animEffect transition="in" filter="fade">
                                      <p:cBhvr>
                                        <p:cTn id="11" dur="1000"/>
                                        <p:tgtEl>
                                          <p:spTgt spid="87047"/>
                                        </p:tgtEl>
                                      </p:cBhvr>
                                    </p:animEffect>
                                  </p:childTnLst>
                                </p:cTn>
                              </p:par>
                            </p:childTnLst>
                          </p:cTn>
                        </p:par>
                        <p:par>
                          <p:cTn id="12" fill="hold" nodeType="afterGroup">
                            <p:stCondLst>
                              <p:cond delay="1500"/>
                            </p:stCondLst>
                            <p:childTnLst>
                              <p:par>
                                <p:cTn id="13" presetID="12" presetClass="entr" presetSubtype="8" fill="hold" grpId="0" nodeType="afterEffect">
                                  <p:stCondLst>
                                    <p:cond delay="0"/>
                                  </p:stCondLst>
                                  <p:childTnLst>
                                    <p:set>
                                      <p:cBhvr>
                                        <p:cTn id="14" dur="1" fill="hold">
                                          <p:stCondLst>
                                            <p:cond delay="0"/>
                                          </p:stCondLst>
                                        </p:cTn>
                                        <p:tgtEl>
                                          <p:spTgt spid="87048"/>
                                        </p:tgtEl>
                                        <p:attrNameLst>
                                          <p:attrName>style.visibility</p:attrName>
                                        </p:attrNameLst>
                                      </p:cBhvr>
                                      <p:to>
                                        <p:strVal val="visible"/>
                                      </p:to>
                                    </p:set>
                                    <p:animEffect transition="in" filter="slide(fromLeft)">
                                      <p:cBhvr>
                                        <p:cTn id="15" dur="500"/>
                                        <p:tgtEl>
                                          <p:spTgt spid="8704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87044"/>
                                        </p:tgtEl>
                                        <p:attrNameLst>
                                          <p:attrName>style.visibility</p:attrName>
                                        </p:attrNameLst>
                                      </p:cBhvr>
                                      <p:to>
                                        <p:strVal val="visible"/>
                                      </p:to>
                                    </p:set>
                                    <p:animEffect transition="in" filter="slide(fromLeft)">
                                      <p:cBhvr>
                                        <p:cTn id="20" dur="500"/>
                                        <p:tgtEl>
                                          <p:spTgt spid="87044"/>
                                        </p:tgtEl>
                                      </p:cBhvr>
                                    </p:animEffect>
                                  </p:childTnLst>
                                </p:cTn>
                              </p:par>
                            </p:childTnLst>
                          </p:cTn>
                        </p:par>
                        <p:par>
                          <p:cTn id="21" fill="hold" nodeType="afterGroup">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87043"/>
                                        </p:tgtEl>
                                        <p:attrNameLst>
                                          <p:attrName>style.visibility</p:attrName>
                                        </p:attrNameLst>
                                      </p:cBhvr>
                                      <p:to>
                                        <p:strVal val="visible"/>
                                      </p:to>
                                    </p:set>
                                    <p:animEffect transition="in" filter="wipe(up)">
                                      <p:cBhvr>
                                        <p:cTn id="24" dur="500"/>
                                        <p:tgtEl>
                                          <p:spTgt spid="87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p:bldP spid="87044" grpId="0"/>
      <p:bldP spid="87046" grpId="0" animBg="1"/>
      <p:bldP spid="87047" grpId="0"/>
      <p:bldP spid="870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550" y="2825750"/>
            <a:ext cx="3311525"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30000"/>
              </a:lnSpc>
              <a:spcBef>
                <a:spcPct val="50000"/>
              </a:spcBef>
            </a:pPr>
            <a:r>
              <a:rPr kumimoji="1" lang="zh-CN" altLang="en-US" sz="4400" b="1">
                <a:latin typeface="黑体" pitchFamily="2" charset="-122"/>
                <a:ea typeface="黑体" pitchFamily="2" charset="-122"/>
              </a:rPr>
              <a:t>成功的因素</a:t>
            </a:r>
            <a:endParaRPr kumimoji="1" lang="zh-CN" altLang="en-US" sz="4400" b="1">
              <a:latin typeface="Times New Roman" pitchFamily="18" charset="0"/>
              <a:ea typeface="黑体" pitchFamily="2" charset="-122"/>
            </a:endParaRPr>
          </a:p>
        </p:txBody>
      </p:sp>
      <p:sp>
        <p:nvSpPr>
          <p:cNvPr id="4100" name="Rectangle 4"/>
          <p:cNvSpPr>
            <a:spLocks noChangeArrowheads="1"/>
          </p:cNvSpPr>
          <p:nvPr/>
        </p:nvSpPr>
        <p:spPr bwMode="auto">
          <a:xfrm>
            <a:off x="4572000" y="1474788"/>
            <a:ext cx="29464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8800" b="1">
                <a:solidFill>
                  <a:srgbClr val="CC0000"/>
                </a:solidFill>
                <a:latin typeface="Tahoma" pitchFamily="34" charset="0"/>
                <a:ea typeface="Dotum" pitchFamily="34" charset="-127"/>
              </a:rPr>
              <a:t>85%</a:t>
            </a:r>
          </a:p>
        </p:txBody>
      </p:sp>
      <p:sp>
        <p:nvSpPr>
          <p:cNvPr id="4101" name="Rectangle 5"/>
          <p:cNvSpPr>
            <a:spLocks noChangeArrowheads="1"/>
          </p:cNvSpPr>
          <p:nvPr/>
        </p:nvSpPr>
        <p:spPr bwMode="auto">
          <a:xfrm>
            <a:off x="4643438" y="2693988"/>
            <a:ext cx="2684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沟通与人际关系</a:t>
            </a:r>
          </a:p>
        </p:txBody>
      </p:sp>
      <p:sp>
        <p:nvSpPr>
          <p:cNvPr id="4102" name="Rectangle 6"/>
          <p:cNvSpPr>
            <a:spLocks noChangeArrowheads="1"/>
          </p:cNvSpPr>
          <p:nvPr/>
        </p:nvSpPr>
        <p:spPr bwMode="auto">
          <a:xfrm>
            <a:off x="4572000" y="3629025"/>
            <a:ext cx="29464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8800" b="1">
                <a:solidFill>
                  <a:srgbClr val="CC0000"/>
                </a:solidFill>
                <a:latin typeface="Tahoma" pitchFamily="34" charset="0"/>
                <a:ea typeface="Dotum" pitchFamily="34" charset="-127"/>
              </a:rPr>
              <a:t>15%</a:t>
            </a:r>
          </a:p>
        </p:txBody>
      </p:sp>
      <p:sp>
        <p:nvSpPr>
          <p:cNvPr id="4103" name="Rectangle 7"/>
          <p:cNvSpPr>
            <a:spLocks noChangeArrowheads="1"/>
          </p:cNvSpPr>
          <p:nvPr/>
        </p:nvSpPr>
        <p:spPr bwMode="auto">
          <a:xfrm>
            <a:off x="4695825" y="4854575"/>
            <a:ext cx="2684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专业知识和技术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childTnLst>
                                </p:cTn>
                              </p:par>
                            </p:childTnLst>
                          </p:cTn>
                        </p:par>
                        <p:par>
                          <p:cTn id="8" fill="hold" nodeType="afterGroup">
                            <p:stCondLst>
                              <p:cond delay="2000"/>
                            </p:stCondLst>
                            <p:childTnLst>
                              <p:par>
                                <p:cTn id="9" presetID="47" presetClass="entr" presetSubtype="0" fill="hold" grpId="0"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anim calcmode="lin" valueType="num">
                                      <p:cBhvr>
                                        <p:cTn id="12" dur="500" fill="hold"/>
                                        <p:tgtEl>
                                          <p:spTgt spid="4100"/>
                                        </p:tgtEl>
                                        <p:attrNameLst>
                                          <p:attrName>ppt_x</p:attrName>
                                        </p:attrNameLst>
                                      </p:cBhvr>
                                      <p:tavLst>
                                        <p:tav tm="0">
                                          <p:val>
                                            <p:strVal val="#ppt_x"/>
                                          </p:val>
                                        </p:tav>
                                        <p:tav tm="100000">
                                          <p:val>
                                            <p:strVal val="#ppt_x"/>
                                          </p:val>
                                        </p:tav>
                                      </p:tavLst>
                                    </p:anim>
                                    <p:anim calcmode="lin" valueType="num">
                                      <p:cBhvr>
                                        <p:cTn id="13" dur="500" fill="hold"/>
                                        <p:tgtEl>
                                          <p:spTgt spid="4100"/>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4101"/>
                                        </p:tgtEl>
                                        <p:attrNameLst>
                                          <p:attrName>style.visibility</p:attrName>
                                        </p:attrNameLst>
                                      </p:cBhvr>
                                      <p:to>
                                        <p:strVal val="visible"/>
                                      </p:to>
                                    </p:set>
                                    <p:animEffect transition="in" filter="fade">
                                      <p:cBhvr>
                                        <p:cTn id="17" dur="1000"/>
                                        <p:tgtEl>
                                          <p:spTgt spid="4101"/>
                                        </p:tgtEl>
                                      </p:cBhvr>
                                    </p:animEffect>
                                  </p:childTnLst>
                                </p:cTn>
                              </p:par>
                            </p:childTnLst>
                          </p:cTn>
                        </p:par>
                        <p:par>
                          <p:cTn id="18" fill="hold" nodeType="afterGroup">
                            <p:stCondLst>
                              <p:cond delay="3500"/>
                            </p:stCondLst>
                            <p:childTnLst>
                              <p:par>
                                <p:cTn id="19" presetID="47" presetClass="entr" presetSubtype="0" fill="hold" grpId="0" nodeType="afterEffect">
                                  <p:stCondLst>
                                    <p:cond delay="0"/>
                                  </p:stCondLst>
                                  <p:childTnLst>
                                    <p:set>
                                      <p:cBhvr>
                                        <p:cTn id="20" dur="1" fill="hold">
                                          <p:stCondLst>
                                            <p:cond delay="0"/>
                                          </p:stCondLst>
                                        </p:cTn>
                                        <p:tgtEl>
                                          <p:spTgt spid="4102"/>
                                        </p:tgtEl>
                                        <p:attrNameLst>
                                          <p:attrName>style.visibility</p:attrName>
                                        </p:attrNameLst>
                                      </p:cBhvr>
                                      <p:to>
                                        <p:strVal val="visible"/>
                                      </p:to>
                                    </p:set>
                                    <p:animEffect transition="in" filter="fade">
                                      <p:cBhvr>
                                        <p:cTn id="21" dur="500"/>
                                        <p:tgtEl>
                                          <p:spTgt spid="4102"/>
                                        </p:tgtEl>
                                      </p:cBhvr>
                                    </p:animEffect>
                                    <p:anim calcmode="lin" valueType="num">
                                      <p:cBhvr>
                                        <p:cTn id="22" dur="500" fill="hold"/>
                                        <p:tgtEl>
                                          <p:spTgt spid="4102"/>
                                        </p:tgtEl>
                                        <p:attrNameLst>
                                          <p:attrName>ppt_x</p:attrName>
                                        </p:attrNameLst>
                                      </p:cBhvr>
                                      <p:tavLst>
                                        <p:tav tm="0">
                                          <p:val>
                                            <p:strVal val="#ppt_x"/>
                                          </p:val>
                                        </p:tav>
                                        <p:tav tm="100000">
                                          <p:val>
                                            <p:strVal val="#ppt_x"/>
                                          </p:val>
                                        </p:tav>
                                      </p:tavLst>
                                    </p:anim>
                                    <p:anim calcmode="lin" valueType="num">
                                      <p:cBhvr>
                                        <p:cTn id="23" dur="500" fill="hold"/>
                                        <p:tgtEl>
                                          <p:spTgt spid="4102"/>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4103"/>
                                        </p:tgtEl>
                                        <p:attrNameLst>
                                          <p:attrName>style.visibility</p:attrName>
                                        </p:attrNameLst>
                                      </p:cBhvr>
                                      <p:to>
                                        <p:strVal val="visible"/>
                                      </p:to>
                                    </p:set>
                                    <p:animEffect transition="in" filter="fade">
                                      <p:cBhvr>
                                        <p:cTn id="27" dur="10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100" grpId="0"/>
      <p:bldP spid="4101" grpId="0"/>
      <p:bldP spid="4102" grpId="0"/>
      <p:bldP spid="410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ext Box 3"/>
          <p:cNvSpPr txBox="1">
            <a:spLocks noChangeArrowheads="1"/>
          </p:cNvSpPr>
          <p:nvPr/>
        </p:nvSpPr>
        <p:spPr bwMode="auto">
          <a:xfrm>
            <a:off x="827088" y="2492375"/>
            <a:ext cx="6048375"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Clr>
                <a:srgbClr val="FF0000"/>
              </a:buClr>
              <a:buFont typeface="Wingdings 2" pitchFamily="18" charset="2"/>
              <a:buBlip>
                <a:blip r:embed="rId3"/>
              </a:buBlip>
            </a:pPr>
            <a:r>
              <a:rPr kumimoji="1" lang="zh-CN" altLang="en-US" sz="2400" b="1">
                <a:latin typeface="黑体" pitchFamily="2" charset="-122"/>
                <a:ea typeface="黑体" pitchFamily="2" charset="-122"/>
              </a:rPr>
              <a:t>培养主动倾听的心态。</a:t>
            </a:r>
          </a:p>
          <a:p>
            <a:pPr algn="just" eaLnBrk="1" hangingPunct="1">
              <a:spcBef>
                <a:spcPct val="50000"/>
              </a:spcBef>
              <a:buClr>
                <a:srgbClr val="FF0000"/>
              </a:buClr>
              <a:buFont typeface="Wingdings 2" pitchFamily="18" charset="2"/>
              <a:buBlip>
                <a:blip r:embed="rId3"/>
              </a:buBlip>
            </a:pPr>
            <a:r>
              <a:rPr kumimoji="1" lang="zh-CN" altLang="en-US" sz="2400" b="1">
                <a:latin typeface="黑体" pitchFamily="2" charset="-122"/>
                <a:ea typeface="黑体" pitchFamily="2" charset="-122"/>
              </a:rPr>
              <a:t>刻意练习倾听。</a:t>
            </a:r>
          </a:p>
          <a:p>
            <a:pPr algn="just" eaLnBrk="1" hangingPunct="1">
              <a:spcBef>
                <a:spcPct val="50000"/>
              </a:spcBef>
              <a:buClr>
                <a:srgbClr val="FF0000"/>
              </a:buClr>
              <a:buFont typeface="Wingdings 2" pitchFamily="18" charset="2"/>
              <a:buBlip>
                <a:blip r:embed="rId3"/>
              </a:buBlip>
            </a:pPr>
            <a:r>
              <a:rPr kumimoji="1" lang="zh-CN" altLang="en-US" sz="2400" b="1">
                <a:latin typeface="黑体" pitchFamily="2" charset="-122"/>
                <a:ea typeface="黑体" pitchFamily="2" charset="-122"/>
              </a:rPr>
              <a:t>营造一个有利于倾听的环境、氛围。</a:t>
            </a:r>
          </a:p>
          <a:p>
            <a:pPr algn="just" eaLnBrk="1" hangingPunct="1">
              <a:spcBef>
                <a:spcPct val="50000"/>
              </a:spcBef>
              <a:buClr>
                <a:srgbClr val="FF0000"/>
              </a:buClr>
              <a:buFont typeface="Wingdings 2" pitchFamily="18" charset="2"/>
              <a:buBlip>
                <a:blip r:embed="rId3"/>
              </a:buBlip>
            </a:pPr>
            <a:r>
              <a:rPr kumimoji="1" lang="zh-CN" altLang="en-US" sz="2400" b="1">
                <a:latin typeface="黑体" pitchFamily="2" charset="-122"/>
                <a:ea typeface="黑体" pitchFamily="2" charset="-122"/>
              </a:rPr>
              <a:t>多留意自己的肢体语言。</a:t>
            </a:r>
          </a:p>
          <a:p>
            <a:pPr algn="just" eaLnBrk="1" hangingPunct="1">
              <a:spcBef>
                <a:spcPct val="50000"/>
              </a:spcBef>
              <a:buClr>
                <a:srgbClr val="FF0000"/>
              </a:buClr>
              <a:buFont typeface="Wingdings 2" pitchFamily="18" charset="2"/>
              <a:buBlip>
                <a:blip r:embed="rId3"/>
              </a:buBlip>
            </a:pPr>
            <a:r>
              <a:rPr kumimoji="1" lang="zh-CN" altLang="en-US" sz="2400" b="1">
                <a:latin typeface="黑体" pitchFamily="2" charset="-122"/>
                <a:ea typeface="黑体" pitchFamily="2" charset="-122"/>
              </a:rPr>
              <a:t>避免仓促判断。</a:t>
            </a:r>
          </a:p>
          <a:p>
            <a:pPr algn="just" eaLnBrk="1" hangingPunct="1">
              <a:spcBef>
                <a:spcPct val="50000"/>
              </a:spcBef>
              <a:buClr>
                <a:srgbClr val="FF0000"/>
              </a:buClr>
              <a:buFont typeface="Wingdings 2" pitchFamily="18" charset="2"/>
              <a:buBlip>
                <a:blip r:embed="rId3"/>
              </a:buBlip>
            </a:pPr>
            <a:r>
              <a:rPr kumimoji="1" lang="zh-CN" altLang="en-US" sz="2400" b="1">
                <a:latin typeface="黑体" pitchFamily="2" charset="-122"/>
                <a:ea typeface="黑体" pitchFamily="2" charset="-122"/>
              </a:rPr>
              <a:t>用同理心来倾听。 </a:t>
            </a:r>
          </a:p>
        </p:txBody>
      </p:sp>
      <p:sp>
        <p:nvSpPr>
          <p:cNvPr id="88069" name="Rectangle 5"/>
          <p:cNvSpPr>
            <a:spLocks noChangeArrowheads="1"/>
          </p:cNvSpPr>
          <p:nvPr/>
        </p:nvSpPr>
        <p:spPr bwMode="auto">
          <a:xfrm>
            <a:off x="0" y="1123950"/>
            <a:ext cx="6156325"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8070" name="Rectangle 6"/>
          <p:cNvSpPr>
            <a:spLocks noChangeArrowheads="1"/>
          </p:cNvSpPr>
          <p:nvPr/>
        </p:nvSpPr>
        <p:spPr bwMode="auto">
          <a:xfrm>
            <a:off x="34925" y="1079500"/>
            <a:ext cx="61214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有效培养倾听能力的六个秘诀</a:t>
            </a:r>
          </a:p>
        </p:txBody>
      </p:sp>
      <p:pic>
        <p:nvPicPr>
          <p:cNvPr id="88071" name="Picture 7" descr="LP_Keytopuzzle 拷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0"/>
            <a:ext cx="2411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8069"/>
                                        </p:tgtEl>
                                        <p:attrNameLst>
                                          <p:attrName>style.visibility</p:attrName>
                                        </p:attrNameLst>
                                      </p:cBhvr>
                                      <p:to>
                                        <p:strVal val="visible"/>
                                      </p:to>
                                    </p:set>
                                    <p:animEffect transition="in" filter="slide(fromLeft)">
                                      <p:cBhvr>
                                        <p:cTn id="7" dur="500"/>
                                        <p:tgtEl>
                                          <p:spTgt spid="88069"/>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8070"/>
                                        </p:tgtEl>
                                        <p:attrNameLst>
                                          <p:attrName>style.visibility</p:attrName>
                                        </p:attrNameLst>
                                      </p:cBhvr>
                                      <p:to>
                                        <p:strVal val="visible"/>
                                      </p:to>
                                    </p:set>
                                    <p:animEffect transition="in" filter="fade">
                                      <p:cBhvr>
                                        <p:cTn id="11" dur="1000"/>
                                        <p:tgtEl>
                                          <p:spTgt spid="88070"/>
                                        </p:tgtEl>
                                      </p:cBhvr>
                                    </p:animEffect>
                                  </p:childTnLst>
                                </p:cTn>
                              </p:par>
                            </p:childTnLst>
                          </p:cTn>
                        </p:par>
                        <p:par>
                          <p:cTn id="12" fill="hold" nodeType="afterGroup">
                            <p:stCondLst>
                              <p:cond delay="1500"/>
                            </p:stCondLst>
                            <p:childTnLst>
                              <p:par>
                                <p:cTn id="13" presetID="10" presetClass="entr" presetSubtype="0" fill="hold" nodeType="afterEffect">
                                  <p:stCondLst>
                                    <p:cond delay="0"/>
                                  </p:stCondLst>
                                  <p:childTnLst>
                                    <p:set>
                                      <p:cBhvr>
                                        <p:cTn id="14" dur="1" fill="hold">
                                          <p:stCondLst>
                                            <p:cond delay="0"/>
                                          </p:stCondLst>
                                        </p:cTn>
                                        <p:tgtEl>
                                          <p:spTgt spid="88071"/>
                                        </p:tgtEl>
                                        <p:attrNameLst>
                                          <p:attrName>style.visibility</p:attrName>
                                        </p:attrNameLst>
                                      </p:cBhvr>
                                      <p:to>
                                        <p:strVal val="visible"/>
                                      </p:to>
                                    </p:set>
                                    <p:animEffect transition="in" filter="fade">
                                      <p:cBhvr>
                                        <p:cTn id="15" dur="2000"/>
                                        <p:tgtEl>
                                          <p:spTgt spid="8807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nodeType="clickEffect">
                                  <p:stCondLst>
                                    <p:cond delay="0"/>
                                  </p:stCondLst>
                                  <p:childTnLst>
                                    <p:set>
                                      <p:cBhvr>
                                        <p:cTn id="19" dur="1" fill="hold">
                                          <p:stCondLst>
                                            <p:cond delay="0"/>
                                          </p:stCondLst>
                                        </p:cTn>
                                        <p:tgtEl>
                                          <p:spTgt spid="88067">
                                            <p:txEl>
                                              <p:pRg st="0" end="0"/>
                                            </p:txEl>
                                          </p:spTgt>
                                        </p:tgtEl>
                                        <p:attrNameLst>
                                          <p:attrName>style.visibility</p:attrName>
                                        </p:attrNameLst>
                                      </p:cBhvr>
                                      <p:to>
                                        <p:strVal val="visible"/>
                                      </p:to>
                                    </p:set>
                                    <p:animEffect transition="in" filter="fade">
                                      <p:cBhvr>
                                        <p:cTn id="20" dur="1000"/>
                                        <p:tgtEl>
                                          <p:spTgt spid="88067">
                                            <p:txEl>
                                              <p:pRg st="0" end="0"/>
                                            </p:txEl>
                                          </p:spTgt>
                                        </p:tgtEl>
                                      </p:cBhvr>
                                    </p:animEffect>
                                    <p:anim calcmode="lin" valueType="num">
                                      <p:cBhvr>
                                        <p:cTn id="21" dur="1000" fill="hold"/>
                                        <p:tgtEl>
                                          <p:spTgt spid="88067">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880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7" presetClass="entr" presetSubtype="0" fill="hold" nodeType="clickEffect">
                                  <p:stCondLst>
                                    <p:cond delay="0"/>
                                  </p:stCondLst>
                                  <p:childTnLst>
                                    <p:set>
                                      <p:cBhvr>
                                        <p:cTn id="26" dur="1" fill="hold">
                                          <p:stCondLst>
                                            <p:cond delay="0"/>
                                          </p:stCondLst>
                                        </p:cTn>
                                        <p:tgtEl>
                                          <p:spTgt spid="88067">
                                            <p:txEl>
                                              <p:pRg st="1" end="1"/>
                                            </p:txEl>
                                          </p:spTgt>
                                        </p:tgtEl>
                                        <p:attrNameLst>
                                          <p:attrName>style.visibility</p:attrName>
                                        </p:attrNameLst>
                                      </p:cBhvr>
                                      <p:to>
                                        <p:strVal val="visible"/>
                                      </p:to>
                                    </p:set>
                                    <p:animEffect transition="in" filter="fade">
                                      <p:cBhvr>
                                        <p:cTn id="27" dur="1000"/>
                                        <p:tgtEl>
                                          <p:spTgt spid="88067">
                                            <p:txEl>
                                              <p:pRg st="1" end="1"/>
                                            </p:txEl>
                                          </p:spTgt>
                                        </p:tgtEl>
                                      </p:cBhvr>
                                    </p:animEffect>
                                    <p:anim calcmode="lin" valueType="num">
                                      <p:cBhvr>
                                        <p:cTn id="28" dur="1000" fill="hold"/>
                                        <p:tgtEl>
                                          <p:spTgt spid="88067">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880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7" presetClass="entr" presetSubtype="0" fill="hold" nodeType="clickEffect">
                                  <p:stCondLst>
                                    <p:cond delay="0"/>
                                  </p:stCondLst>
                                  <p:childTnLst>
                                    <p:set>
                                      <p:cBhvr>
                                        <p:cTn id="33" dur="1" fill="hold">
                                          <p:stCondLst>
                                            <p:cond delay="0"/>
                                          </p:stCondLst>
                                        </p:cTn>
                                        <p:tgtEl>
                                          <p:spTgt spid="88067">
                                            <p:txEl>
                                              <p:pRg st="2" end="2"/>
                                            </p:txEl>
                                          </p:spTgt>
                                        </p:tgtEl>
                                        <p:attrNameLst>
                                          <p:attrName>style.visibility</p:attrName>
                                        </p:attrNameLst>
                                      </p:cBhvr>
                                      <p:to>
                                        <p:strVal val="visible"/>
                                      </p:to>
                                    </p:set>
                                    <p:animEffect transition="in" filter="fade">
                                      <p:cBhvr>
                                        <p:cTn id="34" dur="1000"/>
                                        <p:tgtEl>
                                          <p:spTgt spid="88067">
                                            <p:txEl>
                                              <p:pRg st="2" end="2"/>
                                            </p:txEl>
                                          </p:spTgt>
                                        </p:tgtEl>
                                      </p:cBhvr>
                                    </p:animEffect>
                                    <p:anim calcmode="lin" valueType="num">
                                      <p:cBhvr>
                                        <p:cTn id="35" dur="1000" fill="hold"/>
                                        <p:tgtEl>
                                          <p:spTgt spid="88067">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880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nodeType="clickEffect">
                                  <p:stCondLst>
                                    <p:cond delay="0"/>
                                  </p:stCondLst>
                                  <p:childTnLst>
                                    <p:set>
                                      <p:cBhvr>
                                        <p:cTn id="40" dur="1" fill="hold">
                                          <p:stCondLst>
                                            <p:cond delay="0"/>
                                          </p:stCondLst>
                                        </p:cTn>
                                        <p:tgtEl>
                                          <p:spTgt spid="88067">
                                            <p:txEl>
                                              <p:pRg st="3" end="3"/>
                                            </p:txEl>
                                          </p:spTgt>
                                        </p:tgtEl>
                                        <p:attrNameLst>
                                          <p:attrName>style.visibility</p:attrName>
                                        </p:attrNameLst>
                                      </p:cBhvr>
                                      <p:to>
                                        <p:strVal val="visible"/>
                                      </p:to>
                                    </p:set>
                                    <p:animEffect transition="in" filter="fade">
                                      <p:cBhvr>
                                        <p:cTn id="41" dur="1000"/>
                                        <p:tgtEl>
                                          <p:spTgt spid="88067">
                                            <p:txEl>
                                              <p:pRg st="3" end="3"/>
                                            </p:txEl>
                                          </p:spTgt>
                                        </p:tgtEl>
                                      </p:cBhvr>
                                    </p:animEffect>
                                    <p:anim calcmode="lin" valueType="num">
                                      <p:cBhvr>
                                        <p:cTn id="42" dur="1000" fill="hold"/>
                                        <p:tgtEl>
                                          <p:spTgt spid="88067">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880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7" presetClass="entr" presetSubtype="0" fill="hold" nodeType="clickEffect">
                                  <p:stCondLst>
                                    <p:cond delay="0"/>
                                  </p:stCondLst>
                                  <p:childTnLst>
                                    <p:set>
                                      <p:cBhvr>
                                        <p:cTn id="47" dur="1" fill="hold">
                                          <p:stCondLst>
                                            <p:cond delay="0"/>
                                          </p:stCondLst>
                                        </p:cTn>
                                        <p:tgtEl>
                                          <p:spTgt spid="88067">
                                            <p:txEl>
                                              <p:pRg st="4" end="4"/>
                                            </p:txEl>
                                          </p:spTgt>
                                        </p:tgtEl>
                                        <p:attrNameLst>
                                          <p:attrName>style.visibility</p:attrName>
                                        </p:attrNameLst>
                                      </p:cBhvr>
                                      <p:to>
                                        <p:strVal val="visible"/>
                                      </p:to>
                                    </p:set>
                                    <p:animEffect transition="in" filter="fade">
                                      <p:cBhvr>
                                        <p:cTn id="48" dur="1000"/>
                                        <p:tgtEl>
                                          <p:spTgt spid="88067">
                                            <p:txEl>
                                              <p:pRg st="4" end="4"/>
                                            </p:txEl>
                                          </p:spTgt>
                                        </p:tgtEl>
                                      </p:cBhvr>
                                    </p:animEffect>
                                    <p:anim calcmode="lin" valueType="num">
                                      <p:cBhvr>
                                        <p:cTn id="49" dur="1000" fill="hold"/>
                                        <p:tgtEl>
                                          <p:spTgt spid="88067">
                                            <p:txEl>
                                              <p:pRg st="4" end="4"/>
                                            </p:txEl>
                                          </p:spTgt>
                                        </p:tgtEl>
                                        <p:attrNameLst>
                                          <p:attrName>ppt_x</p:attrName>
                                        </p:attrNameLst>
                                      </p:cBhvr>
                                      <p:tavLst>
                                        <p:tav tm="0">
                                          <p:val>
                                            <p:strVal val="#ppt_x"/>
                                          </p:val>
                                        </p:tav>
                                        <p:tav tm="100000">
                                          <p:val>
                                            <p:strVal val="#ppt_x"/>
                                          </p:val>
                                        </p:tav>
                                      </p:tavLst>
                                    </p:anim>
                                    <p:anim calcmode="lin" valueType="num">
                                      <p:cBhvr>
                                        <p:cTn id="50" dur="1000" fill="hold"/>
                                        <p:tgtEl>
                                          <p:spTgt spid="8806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7" presetClass="entr" presetSubtype="0" fill="hold" nodeType="clickEffect">
                                  <p:stCondLst>
                                    <p:cond delay="0"/>
                                  </p:stCondLst>
                                  <p:childTnLst>
                                    <p:set>
                                      <p:cBhvr>
                                        <p:cTn id="54" dur="1" fill="hold">
                                          <p:stCondLst>
                                            <p:cond delay="0"/>
                                          </p:stCondLst>
                                        </p:cTn>
                                        <p:tgtEl>
                                          <p:spTgt spid="88067">
                                            <p:txEl>
                                              <p:pRg st="5" end="5"/>
                                            </p:txEl>
                                          </p:spTgt>
                                        </p:tgtEl>
                                        <p:attrNameLst>
                                          <p:attrName>style.visibility</p:attrName>
                                        </p:attrNameLst>
                                      </p:cBhvr>
                                      <p:to>
                                        <p:strVal val="visible"/>
                                      </p:to>
                                    </p:set>
                                    <p:animEffect transition="in" filter="fade">
                                      <p:cBhvr>
                                        <p:cTn id="55" dur="1000"/>
                                        <p:tgtEl>
                                          <p:spTgt spid="88067">
                                            <p:txEl>
                                              <p:pRg st="5" end="5"/>
                                            </p:txEl>
                                          </p:spTgt>
                                        </p:tgtEl>
                                      </p:cBhvr>
                                    </p:animEffect>
                                    <p:anim calcmode="lin" valueType="num">
                                      <p:cBhvr>
                                        <p:cTn id="56" dur="1000" fill="hold"/>
                                        <p:tgtEl>
                                          <p:spTgt spid="88067">
                                            <p:txEl>
                                              <p:pRg st="5" end="5"/>
                                            </p:txEl>
                                          </p:spTgt>
                                        </p:tgtEl>
                                        <p:attrNameLst>
                                          <p:attrName>ppt_x</p:attrName>
                                        </p:attrNameLst>
                                      </p:cBhvr>
                                      <p:tavLst>
                                        <p:tav tm="0">
                                          <p:val>
                                            <p:strVal val="#ppt_x"/>
                                          </p:val>
                                        </p:tav>
                                        <p:tav tm="100000">
                                          <p:val>
                                            <p:strVal val="#ppt_x"/>
                                          </p:val>
                                        </p:tav>
                                      </p:tavLst>
                                    </p:anim>
                                    <p:anim calcmode="lin" valueType="num">
                                      <p:cBhvr>
                                        <p:cTn id="57" dur="1000" fill="hold"/>
                                        <p:tgtEl>
                                          <p:spTgt spid="8806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animBg="1"/>
      <p:bldP spid="8807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6" descr="haoxingxia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3306763"/>
            <a:ext cx="3779837"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0" name="Text Box 2"/>
          <p:cNvSpPr txBox="1">
            <a:spLocks noChangeArrowheads="1"/>
          </p:cNvSpPr>
          <p:nvPr/>
        </p:nvSpPr>
        <p:spPr bwMode="auto">
          <a:xfrm>
            <a:off x="319088" y="1916113"/>
            <a:ext cx="5405437"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30000"/>
              </a:spcBef>
            </a:pPr>
            <a:r>
              <a:rPr kumimoji="1" lang="en-US" altLang="zh-CN" sz="2400" b="1">
                <a:latin typeface="黑体" pitchFamily="2" charset="-122"/>
                <a:ea typeface="黑体" pitchFamily="2" charset="-122"/>
              </a:rPr>
              <a:t>    </a:t>
            </a:r>
            <a:r>
              <a:rPr kumimoji="1" lang="zh-CN" altLang="en-US" sz="2400" b="1">
                <a:latin typeface="黑体" pitchFamily="2" charset="-122"/>
                <a:ea typeface="黑体" pitchFamily="2" charset="-122"/>
              </a:rPr>
              <a:t>好的印象，是成功的一半</a:t>
            </a:r>
            <a:r>
              <a:rPr kumimoji="1" lang="zh-CN" altLang="en-US" b="1"/>
              <a:t>，</a:t>
            </a:r>
            <a:r>
              <a:rPr kumimoji="1" lang="zh-CN" altLang="en-US" sz="2400" b="1">
                <a:latin typeface="黑体" pitchFamily="2" charset="-122"/>
                <a:ea typeface="黑体" pitchFamily="2" charset="-122"/>
              </a:rPr>
              <a:t>往往第一印象要极为重要。</a:t>
            </a:r>
          </a:p>
          <a:p>
            <a:pPr eaLnBrk="1" hangingPunct="1">
              <a:lnSpc>
                <a:spcPct val="120000"/>
              </a:lnSpc>
              <a:spcBef>
                <a:spcPct val="30000"/>
              </a:spcBef>
            </a:pPr>
            <a:r>
              <a:rPr kumimoji="1" lang="zh-CN" altLang="en-US" sz="2400" b="1">
                <a:latin typeface="黑体" pitchFamily="2" charset="-122"/>
                <a:ea typeface="黑体" pitchFamily="2" charset="-122"/>
              </a:rPr>
              <a:t>    成功的生涯，不能全靠才干和努力，好形象也是一个优势条件，足以使能力强的人如虎添翼。</a:t>
            </a:r>
            <a:r>
              <a:rPr kumimoji="1" lang="zh-CN" altLang="en-US" sz="2400" b="1">
                <a:latin typeface="Times New Roman" pitchFamily="18" charset="0"/>
              </a:rPr>
              <a:t> </a:t>
            </a:r>
          </a:p>
        </p:txBody>
      </p:sp>
      <p:sp>
        <p:nvSpPr>
          <p:cNvPr id="89092" name="Rectangle 4"/>
          <p:cNvSpPr>
            <a:spLocks noChangeArrowheads="1"/>
          </p:cNvSpPr>
          <p:nvPr/>
        </p:nvSpPr>
        <p:spPr bwMode="auto">
          <a:xfrm>
            <a:off x="0" y="836613"/>
            <a:ext cx="88582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kumimoji="1" lang="zh-CN" altLang="en-US" sz="5400" b="1">
                <a:solidFill>
                  <a:srgbClr val="CC0000"/>
                </a:solidFill>
                <a:latin typeface="黑体" pitchFamily="2" charset="-122"/>
                <a:ea typeface="黑体" pitchFamily="2" charset="-122"/>
              </a:rPr>
              <a:t>非语言沟通的艺术和技巧</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9092"/>
                                        </p:tgtEl>
                                        <p:attrNameLst>
                                          <p:attrName>style.visibility</p:attrName>
                                        </p:attrNameLst>
                                      </p:cBhvr>
                                      <p:to>
                                        <p:strVal val="visible"/>
                                      </p:to>
                                    </p:set>
                                    <p:animEffect transition="in" filter="fade">
                                      <p:cBhvr>
                                        <p:cTn id="7" dur="1000"/>
                                        <p:tgtEl>
                                          <p:spTgt spid="89092"/>
                                        </p:tgtEl>
                                      </p:cBhvr>
                                    </p:animEffect>
                                  </p:childTnLst>
                                </p:cTn>
                              </p:par>
                            </p:childTnLst>
                          </p:cTn>
                        </p:par>
                        <p:par>
                          <p:cTn id="8" fill="hold" nodeType="afterGroup">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89090"/>
                                        </p:tgtEl>
                                        <p:attrNameLst>
                                          <p:attrName>style.visibility</p:attrName>
                                        </p:attrNameLst>
                                      </p:cBhvr>
                                      <p:to>
                                        <p:strVal val="visible"/>
                                      </p:to>
                                    </p:set>
                                    <p:animEffect transition="in" filter="fade">
                                      <p:cBhvr>
                                        <p:cTn id="11" dur="1000"/>
                                        <p:tgtEl>
                                          <p:spTgt spid="89090"/>
                                        </p:tgtEl>
                                      </p:cBhvr>
                                    </p:animEffect>
                                    <p:anim calcmode="lin" valueType="num">
                                      <p:cBhvr>
                                        <p:cTn id="12" dur="1000" fill="hold"/>
                                        <p:tgtEl>
                                          <p:spTgt spid="89090"/>
                                        </p:tgtEl>
                                        <p:attrNameLst>
                                          <p:attrName>ppt_x</p:attrName>
                                        </p:attrNameLst>
                                      </p:cBhvr>
                                      <p:tavLst>
                                        <p:tav tm="0">
                                          <p:val>
                                            <p:strVal val="#ppt_x"/>
                                          </p:val>
                                        </p:tav>
                                        <p:tav tm="100000">
                                          <p:val>
                                            <p:strVal val="#ppt_x"/>
                                          </p:val>
                                        </p:tav>
                                      </p:tavLst>
                                    </p:anim>
                                    <p:anim calcmode="lin" valueType="num">
                                      <p:cBhvr>
                                        <p:cTn id="13" dur="1000" fill="hold"/>
                                        <p:tgtEl>
                                          <p:spTgt spid="890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p:bldP spid="8909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21" name="Freeform 62"/>
          <p:cNvSpPr>
            <a:spLocks/>
          </p:cNvSpPr>
          <p:nvPr/>
        </p:nvSpPr>
        <p:spPr bwMode="ltGray">
          <a:xfrm>
            <a:off x="1908175" y="2781300"/>
            <a:ext cx="5903913" cy="3365500"/>
          </a:xfrm>
          <a:custGeom>
            <a:avLst/>
            <a:gdLst>
              <a:gd name="T0" fmla="*/ 0 w 1291"/>
              <a:gd name="T1" fmla="*/ 2609592 h 886"/>
              <a:gd name="T2" fmla="*/ 3068571 w 1291"/>
              <a:gd name="T3" fmla="*/ 2020820 h 886"/>
              <a:gd name="T4" fmla="*/ 5044165 w 1291"/>
              <a:gd name="T5" fmla="*/ 565981 h 886"/>
              <a:gd name="T6" fmla="*/ 4518254 w 1291"/>
              <a:gd name="T7" fmla="*/ 497608 h 886"/>
              <a:gd name="T8" fmla="*/ 5323125 w 1291"/>
              <a:gd name="T9" fmla="*/ 0 h 886"/>
              <a:gd name="T10" fmla="*/ 5903913 w 1291"/>
              <a:gd name="T11" fmla="*/ 695132 h 886"/>
              <a:gd name="T12" fmla="*/ 5323125 w 1291"/>
              <a:gd name="T13" fmla="*/ 611564 h 886"/>
              <a:gd name="T14" fmla="*/ 3649359 w 1291"/>
              <a:gd name="T15" fmla="*/ 2712153 h 886"/>
              <a:gd name="T16" fmla="*/ 2533515 w 1291"/>
              <a:gd name="T17" fmla="*/ 3365500 h 886"/>
              <a:gd name="T18" fmla="*/ 0 w 1291"/>
              <a:gd name="T19" fmla="*/ 2609592 h 8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1"/>
              <a:gd name="T31" fmla="*/ 0 h 886"/>
              <a:gd name="T32" fmla="*/ 1291 w 1291"/>
              <a:gd name="T33" fmla="*/ 886 h 8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1" h="886">
                <a:moveTo>
                  <a:pt x="0" y="687"/>
                </a:moveTo>
                <a:cubicBezTo>
                  <a:pt x="261" y="646"/>
                  <a:pt x="345" y="660"/>
                  <a:pt x="671" y="532"/>
                </a:cubicBezTo>
                <a:cubicBezTo>
                  <a:pt x="997" y="404"/>
                  <a:pt x="1069" y="227"/>
                  <a:pt x="1103" y="149"/>
                </a:cubicBezTo>
                <a:cubicBezTo>
                  <a:pt x="1045" y="140"/>
                  <a:pt x="988" y="131"/>
                  <a:pt x="988" y="131"/>
                </a:cubicBezTo>
                <a:lnTo>
                  <a:pt x="1164" y="0"/>
                </a:lnTo>
                <a:lnTo>
                  <a:pt x="1291" y="183"/>
                </a:lnTo>
                <a:lnTo>
                  <a:pt x="1164" y="161"/>
                </a:lnTo>
                <a:cubicBezTo>
                  <a:pt x="1120" y="317"/>
                  <a:pt x="981" y="576"/>
                  <a:pt x="798" y="714"/>
                </a:cubicBezTo>
                <a:cubicBezTo>
                  <a:pt x="615" y="852"/>
                  <a:pt x="749" y="772"/>
                  <a:pt x="554" y="886"/>
                </a:cubicBezTo>
                <a:lnTo>
                  <a:pt x="0" y="687"/>
                </a:lnTo>
                <a:close/>
              </a:path>
            </a:pathLst>
          </a:custGeom>
          <a:gradFill rotWithShape="1">
            <a:gsLst>
              <a:gs pos="0">
                <a:srgbClr val="FFCC66"/>
              </a:gs>
              <a:gs pos="100000">
                <a:srgbClr val="FF66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zh-CN" altLang="zh-CN">
              <a:cs typeface="Arial" charset="0"/>
            </a:endParaRPr>
          </a:p>
        </p:txBody>
      </p:sp>
      <p:grpSp>
        <p:nvGrpSpPr>
          <p:cNvPr id="2" name="Group 8"/>
          <p:cNvGrpSpPr>
            <a:grpSpLocks/>
          </p:cNvGrpSpPr>
          <p:nvPr/>
        </p:nvGrpSpPr>
        <p:grpSpPr bwMode="auto">
          <a:xfrm>
            <a:off x="3349625" y="4551363"/>
            <a:ext cx="1970088" cy="1685925"/>
            <a:chOff x="1156" y="2712"/>
            <a:chExt cx="1241" cy="984"/>
          </a:xfrm>
        </p:grpSpPr>
        <p:sp>
          <p:nvSpPr>
            <p:cNvPr id="32775" name="Rectangle 5"/>
            <p:cNvSpPr>
              <a:spLocks noChangeArrowheads="1"/>
            </p:cNvSpPr>
            <p:nvPr/>
          </p:nvSpPr>
          <p:spPr bwMode="auto">
            <a:xfrm>
              <a:off x="1156" y="2712"/>
              <a:ext cx="1016"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肢体语言</a:t>
              </a:r>
            </a:p>
          </p:txBody>
        </p:sp>
        <p:sp>
          <p:nvSpPr>
            <p:cNvPr id="32776" name="Rectangle 6"/>
            <p:cNvSpPr>
              <a:spLocks noChangeArrowheads="1"/>
            </p:cNvSpPr>
            <p:nvPr/>
          </p:nvSpPr>
          <p:spPr bwMode="auto">
            <a:xfrm>
              <a:off x="1156" y="3052"/>
              <a:ext cx="1241"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乐观的神态</a:t>
              </a:r>
            </a:p>
          </p:txBody>
        </p:sp>
        <p:sp>
          <p:nvSpPr>
            <p:cNvPr id="32777" name="Rectangle 7"/>
            <p:cNvSpPr>
              <a:spLocks noChangeArrowheads="1"/>
            </p:cNvSpPr>
            <p:nvPr/>
          </p:nvSpPr>
          <p:spPr bwMode="auto">
            <a:xfrm>
              <a:off x="1157" y="3393"/>
              <a:ext cx="791"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服装等</a:t>
              </a:r>
            </a:p>
          </p:txBody>
        </p:sp>
      </p:grpSp>
      <p:sp>
        <p:nvSpPr>
          <p:cNvPr id="90122" name="Rectangle 10"/>
          <p:cNvSpPr>
            <a:spLocks noChangeArrowheads="1"/>
          </p:cNvSpPr>
          <p:nvPr/>
        </p:nvSpPr>
        <p:spPr bwMode="auto">
          <a:xfrm rot="1287897">
            <a:off x="5580063" y="2781300"/>
            <a:ext cx="3241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4000" b="1">
                <a:solidFill>
                  <a:srgbClr val="CC0000"/>
                </a:solidFill>
                <a:ea typeface="黑体" pitchFamily="2" charset="-122"/>
              </a:rPr>
              <a:t>塑造你的形象</a:t>
            </a:r>
          </a:p>
        </p:txBody>
      </p:sp>
      <p:sp>
        <p:nvSpPr>
          <p:cNvPr id="90123" name="Rectangle 11"/>
          <p:cNvSpPr>
            <a:spLocks noChangeArrowheads="1"/>
          </p:cNvSpPr>
          <p:nvPr/>
        </p:nvSpPr>
        <p:spPr bwMode="auto">
          <a:xfrm>
            <a:off x="0" y="1123950"/>
            <a:ext cx="6156325"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0124" name="Rectangle 12"/>
          <p:cNvSpPr>
            <a:spLocks noChangeArrowheads="1"/>
          </p:cNvSpPr>
          <p:nvPr/>
        </p:nvSpPr>
        <p:spPr bwMode="auto">
          <a:xfrm>
            <a:off x="34925" y="1079500"/>
            <a:ext cx="61214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第一印象不光是靠语言制造的</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0123"/>
                                        </p:tgtEl>
                                        <p:attrNameLst>
                                          <p:attrName>style.visibility</p:attrName>
                                        </p:attrNameLst>
                                      </p:cBhvr>
                                      <p:to>
                                        <p:strVal val="visible"/>
                                      </p:to>
                                    </p:set>
                                    <p:animEffect transition="in" filter="slide(fromLeft)">
                                      <p:cBhvr>
                                        <p:cTn id="7" dur="500"/>
                                        <p:tgtEl>
                                          <p:spTgt spid="9012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0124"/>
                                        </p:tgtEl>
                                        <p:attrNameLst>
                                          <p:attrName>style.visibility</p:attrName>
                                        </p:attrNameLst>
                                      </p:cBhvr>
                                      <p:to>
                                        <p:strVal val="visible"/>
                                      </p:to>
                                    </p:set>
                                    <p:animEffect transition="in" filter="fade">
                                      <p:cBhvr>
                                        <p:cTn id="11" dur="1000"/>
                                        <p:tgtEl>
                                          <p:spTgt spid="90124"/>
                                        </p:tgtEl>
                                      </p:cBhvr>
                                    </p:animEffect>
                                  </p:childTnLst>
                                </p:cTn>
                              </p:par>
                            </p:childTnLst>
                          </p:cTn>
                        </p:par>
                        <p:par>
                          <p:cTn id="12" fill="hold" nodeType="afterGroup">
                            <p:stCondLst>
                              <p:cond delay="1500"/>
                            </p:stCondLst>
                            <p:childTnLst>
                              <p:par>
                                <p:cTn id="13" presetID="3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900" decel="100000" fill="hold"/>
                                        <p:tgtEl>
                                          <p:spTgt spid="2"/>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9" fill="hold" nodeType="afterGroup">
                            <p:stCondLst>
                              <p:cond delay="2500"/>
                            </p:stCondLst>
                            <p:childTnLst>
                              <p:par>
                                <p:cTn id="20" presetID="22" presetClass="entr" presetSubtype="4" fill="hold" grpId="0" nodeType="afterEffect">
                                  <p:stCondLst>
                                    <p:cond delay="0"/>
                                  </p:stCondLst>
                                  <p:childTnLst>
                                    <p:set>
                                      <p:cBhvr>
                                        <p:cTn id="21" dur="1" fill="hold">
                                          <p:stCondLst>
                                            <p:cond delay="0"/>
                                          </p:stCondLst>
                                        </p:cTn>
                                        <p:tgtEl>
                                          <p:spTgt spid="90121"/>
                                        </p:tgtEl>
                                        <p:attrNameLst>
                                          <p:attrName>style.visibility</p:attrName>
                                        </p:attrNameLst>
                                      </p:cBhvr>
                                      <p:to>
                                        <p:strVal val="visible"/>
                                      </p:to>
                                    </p:set>
                                    <p:animEffect transition="in" filter="wipe(down)">
                                      <p:cBhvr>
                                        <p:cTn id="22" dur="500"/>
                                        <p:tgtEl>
                                          <p:spTgt spid="90121"/>
                                        </p:tgtEl>
                                      </p:cBhvr>
                                    </p:animEffect>
                                  </p:childTnLst>
                                </p:cTn>
                              </p:par>
                            </p:childTnLst>
                          </p:cTn>
                        </p:par>
                        <p:par>
                          <p:cTn id="23" fill="hold" nodeType="afterGroup">
                            <p:stCondLst>
                              <p:cond delay="3000"/>
                            </p:stCondLst>
                            <p:childTnLst>
                              <p:par>
                                <p:cTn id="24" presetID="12" presetClass="entr" presetSubtype="2" fill="hold" grpId="0" nodeType="afterEffect">
                                  <p:stCondLst>
                                    <p:cond delay="0"/>
                                  </p:stCondLst>
                                  <p:childTnLst>
                                    <p:set>
                                      <p:cBhvr>
                                        <p:cTn id="25" dur="1" fill="hold">
                                          <p:stCondLst>
                                            <p:cond delay="0"/>
                                          </p:stCondLst>
                                        </p:cTn>
                                        <p:tgtEl>
                                          <p:spTgt spid="90122"/>
                                        </p:tgtEl>
                                        <p:attrNameLst>
                                          <p:attrName>style.visibility</p:attrName>
                                        </p:attrNameLst>
                                      </p:cBhvr>
                                      <p:to>
                                        <p:strVal val="visible"/>
                                      </p:to>
                                    </p:set>
                                    <p:animEffect transition="in" filter="slide(fromRight)">
                                      <p:cBhvr>
                                        <p:cTn id="26" dur="500"/>
                                        <p:tgtEl>
                                          <p:spTgt spid="90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1" grpId="0" animBg="1"/>
      <p:bldP spid="90122" grpId="0"/>
      <p:bldP spid="90123" grpId="0" animBg="1"/>
      <p:bldP spid="901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5507038" y="5454650"/>
            <a:ext cx="27368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30000"/>
              </a:lnSpc>
              <a:spcBef>
                <a:spcPct val="50000"/>
              </a:spcBef>
            </a:pPr>
            <a:r>
              <a:rPr kumimoji="1" lang="zh-CN" altLang="en-US" sz="2400" b="1">
                <a:latin typeface="黑体" pitchFamily="2" charset="-122"/>
                <a:ea typeface="黑体" pitchFamily="2" charset="-122"/>
              </a:rPr>
              <a:t>评书演员最为典型</a:t>
            </a:r>
          </a:p>
        </p:txBody>
      </p:sp>
      <p:sp>
        <p:nvSpPr>
          <p:cNvPr id="91140" name="Rectangle 4"/>
          <p:cNvSpPr>
            <a:spLocks noChangeArrowheads="1"/>
          </p:cNvSpPr>
          <p:nvPr/>
        </p:nvSpPr>
        <p:spPr bwMode="auto">
          <a:xfrm>
            <a:off x="0" y="1123950"/>
            <a:ext cx="6156325"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1141" name="Rectangle 5"/>
          <p:cNvSpPr>
            <a:spLocks noChangeArrowheads="1"/>
          </p:cNvSpPr>
          <p:nvPr/>
        </p:nvSpPr>
        <p:spPr bwMode="auto">
          <a:xfrm>
            <a:off x="34925" y="1079500"/>
            <a:ext cx="61214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三个因素影响沟通的有效性</a:t>
            </a:r>
          </a:p>
        </p:txBody>
      </p:sp>
      <p:grpSp>
        <p:nvGrpSpPr>
          <p:cNvPr id="2" name="Group 12"/>
          <p:cNvGrpSpPr>
            <a:grpSpLocks/>
          </p:cNvGrpSpPr>
          <p:nvPr/>
        </p:nvGrpSpPr>
        <p:grpSpPr bwMode="auto">
          <a:xfrm>
            <a:off x="760413" y="2636838"/>
            <a:ext cx="3522662" cy="914400"/>
            <a:chOff x="706" y="1661"/>
            <a:chExt cx="2219" cy="576"/>
          </a:xfrm>
        </p:grpSpPr>
        <p:sp>
          <p:nvSpPr>
            <p:cNvPr id="33805" name="Rectangle 6"/>
            <p:cNvSpPr>
              <a:spLocks noChangeArrowheads="1"/>
            </p:cNvSpPr>
            <p:nvPr/>
          </p:nvSpPr>
          <p:spPr bwMode="auto">
            <a:xfrm>
              <a:off x="706" y="1661"/>
              <a:ext cx="103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5400" b="1">
                  <a:solidFill>
                    <a:srgbClr val="CC0000"/>
                  </a:solidFill>
                  <a:latin typeface="Tahoma" pitchFamily="34" charset="0"/>
                </a:rPr>
                <a:t>7 %</a:t>
              </a:r>
            </a:p>
          </p:txBody>
        </p:sp>
        <p:sp>
          <p:nvSpPr>
            <p:cNvPr id="33806" name="Rectangle 9"/>
            <p:cNvSpPr>
              <a:spLocks noChangeArrowheads="1"/>
            </p:cNvSpPr>
            <p:nvPr/>
          </p:nvSpPr>
          <p:spPr bwMode="auto">
            <a:xfrm>
              <a:off x="1909" y="1833"/>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用字遣词</a:t>
              </a:r>
            </a:p>
          </p:txBody>
        </p:sp>
      </p:grpSp>
      <p:grpSp>
        <p:nvGrpSpPr>
          <p:cNvPr id="3" name="Group 13"/>
          <p:cNvGrpSpPr>
            <a:grpSpLocks/>
          </p:cNvGrpSpPr>
          <p:nvPr/>
        </p:nvGrpSpPr>
        <p:grpSpPr bwMode="auto">
          <a:xfrm>
            <a:off x="323850" y="3608388"/>
            <a:ext cx="4316413" cy="914400"/>
            <a:chOff x="431" y="2273"/>
            <a:chExt cx="2719" cy="576"/>
          </a:xfrm>
        </p:grpSpPr>
        <p:sp>
          <p:nvSpPr>
            <p:cNvPr id="33803" name="Rectangle 7"/>
            <p:cNvSpPr>
              <a:spLocks noChangeArrowheads="1"/>
            </p:cNvSpPr>
            <p:nvPr/>
          </p:nvSpPr>
          <p:spPr bwMode="auto">
            <a:xfrm>
              <a:off x="431" y="2273"/>
              <a:ext cx="131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5400" b="1">
                  <a:solidFill>
                    <a:srgbClr val="CC0000"/>
                  </a:solidFill>
                  <a:latin typeface="Tahoma" pitchFamily="34" charset="0"/>
                </a:rPr>
                <a:t>38 %</a:t>
              </a:r>
            </a:p>
          </p:txBody>
        </p:sp>
        <p:sp>
          <p:nvSpPr>
            <p:cNvPr id="33804" name="Rectangle 10"/>
            <p:cNvSpPr>
              <a:spLocks noChangeArrowheads="1"/>
            </p:cNvSpPr>
            <p:nvPr/>
          </p:nvSpPr>
          <p:spPr bwMode="auto">
            <a:xfrm>
              <a:off x="1909" y="2450"/>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声音、语调</a:t>
              </a:r>
            </a:p>
          </p:txBody>
        </p:sp>
      </p:grpSp>
      <p:grpSp>
        <p:nvGrpSpPr>
          <p:cNvPr id="4" name="Group 14"/>
          <p:cNvGrpSpPr>
            <a:grpSpLocks/>
          </p:cNvGrpSpPr>
          <p:nvPr/>
        </p:nvGrpSpPr>
        <p:grpSpPr bwMode="auto">
          <a:xfrm>
            <a:off x="323850" y="4581525"/>
            <a:ext cx="3959225" cy="914400"/>
            <a:chOff x="431" y="2886"/>
            <a:chExt cx="2494" cy="576"/>
          </a:xfrm>
        </p:grpSpPr>
        <p:sp>
          <p:nvSpPr>
            <p:cNvPr id="33801" name="Rectangle 8"/>
            <p:cNvSpPr>
              <a:spLocks noChangeArrowheads="1"/>
            </p:cNvSpPr>
            <p:nvPr/>
          </p:nvSpPr>
          <p:spPr bwMode="auto">
            <a:xfrm>
              <a:off x="431" y="2886"/>
              <a:ext cx="131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5400" b="1">
                  <a:solidFill>
                    <a:srgbClr val="CC0000"/>
                  </a:solidFill>
                  <a:latin typeface="Tahoma" pitchFamily="34" charset="0"/>
                </a:rPr>
                <a:t>55 %</a:t>
              </a:r>
            </a:p>
          </p:txBody>
        </p:sp>
        <p:sp>
          <p:nvSpPr>
            <p:cNvPr id="33802" name="Rectangle 11"/>
            <p:cNvSpPr>
              <a:spLocks noChangeArrowheads="1"/>
            </p:cNvSpPr>
            <p:nvPr/>
          </p:nvSpPr>
          <p:spPr bwMode="auto">
            <a:xfrm>
              <a:off x="1909" y="3067"/>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表情动作</a:t>
              </a:r>
            </a:p>
          </p:txBody>
        </p:sp>
      </p:grpSp>
      <p:pic>
        <p:nvPicPr>
          <p:cNvPr id="9115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862263"/>
            <a:ext cx="3852862"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1140"/>
                                        </p:tgtEl>
                                        <p:attrNameLst>
                                          <p:attrName>style.visibility</p:attrName>
                                        </p:attrNameLst>
                                      </p:cBhvr>
                                      <p:to>
                                        <p:strVal val="visible"/>
                                      </p:to>
                                    </p:set>
                                    <p:animEffect transition="in" filter="slide(fromLeft)">
                                      <p:cBhvr>
                                        <p:cTn id="7" dur="500"/>
                                        <p:tgtEl>
                                          <p:spTgt spid="9114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1141"/>
                                        </p:tgtEl>
                                        <p:attrNameLst>
                                          <p:attrName>style.visibility</p:attrName>
                                        </p:attrNameLst>
                                      </p:cBhvr>
                                      <p:to>
                                        <p:strVal val="visible"/>
                                      </p:to>
                                    </p:set>
                                    <p:animEffect transition="in" filter="fade">
                                      <p:cBhvr>
                                        <p:cTn id="11" dur="1000"/>
                                        <p:tgtEl>
                                          <p:spTgt spid="9114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nodeType="clickEffect">
                                  <p:stCondLst>
                                    <p:cond delay="0"/>
                                  </p:stCondLst>
                                  <p:childTnLst>
                                    <p:set>
                                      <p:cBhvr>
                                        <p:cTn id="30" dur="1" fill="hold">
                                          <p:stCondLst>
                                            <p:cond delay="0"/>
                                          </p:stCondLst>
                                        </p:cTn>
                                        <p:tgtEl>
                                          <p:spTgt spid="91155"/>
                                        </p:tgtEl>
                                        <p:attrNameLst>
                                          <p:attrName>style.visibility</p:attrName>
                                        </p:attrNameLst>
                                      </p:cBhvr>
                                      <p:to>
                                        <p:strVal val="visible"/>
                                      </p:to>
                                    </p:set>
                                    <p:anim calcmode="lin" valueType="num">
                                      <p:cBhvr>
                                        <p:cTn id="31" dur="500" fill="hold"/>
                                        <p:tgtEl>
                                          <p:spTgt spid="91155"/>
                                        </p:tgtEl>
                                        <p:attrNameLst>
                                          <p:attrName>ppt_w</p:attrName>
                                        </p:attrNameLst>
                                      </p:cBhvr>
                                      <p:tavLst>
                                        <p:tav tm="0">
                                          <p:val>
                                            <p:fltVal val="0"/>
                                          </p:val>
                                        </p:tav>
                                        <p:tav tm="100000">
                                          <p:val>
                                            <p:strVal val="#ppt_w"/>
                                          </p:val>
                                        </p:tav>
                                      </p:tavLst>
                                    </p:anim>
                                    <p:anim calcmode="lin" valueType="num">
                                      <p:cBhvr>
                                        <p:cTn id="32" dur="500" fill="hold"/>
                                        <p:tgtEl>
                                          <p:spTgt spid="91155"/>
                                        </p:tgtEl>
                                        <p:attrNameLst>
                                          <p:attrName>ppt_h</p:attrName>
                                        </p:attrNameLst>
                                      </p:cBhvr>
                                      <p:tavLst>
                                        <p:tav tm="0">
                                          <p:val>
                                            <p:fltVal val="0"/>
                                          </p:val>
                                        </p:tav>
                                        <p:tav tm="100000">
                                          <p:val>
                                            <p:strVal val="#ppt_h"/>
                                          </p:val>
                                        </p:tav>
                                      </p:tavLst>
                                    </p:anim>
                                    <p:animEffect transition="in" filter="fade">
                                      <p:cBhvr>
                                        <p:cTn id="33" dur="500"/>
                                        <p:tgtEl>
                                          <p:spTgt spid="91155"/>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91138"/>
                                        </p:tgtEl>
                                        <p:attrNameLst>
                                          <p:attrName>style.visibility</p:attrName>
                                        </p:attrNameLst>
                                      </p:cBhvr>
                                      <p:to>
                                        <p:strVal val="visible"/>
                                      </p:to>
                                    </p:set>
                                    <p:anim calcmode="lin" valueType="num">
                                      <p:cBhvr>
                                        <p:cTn id="36" dur="500" fill="hold"/>
                                        <p:tgtEl>
                                          <p:spTgt spid="91138"/>
                                        </p:tgtEl>
                                        <p:attrNameLst>
                                          <p:attrName>ppt_w</p:attrName>
                                        </p:attrNameLst>
                                      </p:cBhvr>
                                      <p:tavLst>
                                        <p:tav tm="0">
                                          <p:val>
                                            <p:fltVal val="0"/>
                                          </p:val>
                                        </p:tav>
                                        <p:tav tm="100000">
                                          <p:val>
                                            <p:strVal val="#ppt_w"/>
                                          </p:val>
                                        </p:tav>
                                      </p:tavLst>
                                    </p:anim>
                                    <p:anim calcmode="lin" valueType="num">
                                      <p:cBhvr>
                                        <p:cTn id="37" dur="500" fill="hold"/>
                                        <p:tgtEl>
                                          <p:spTgt spid="91138"/>
                                        </p:tgtEl>
                                        <p:attrNameLst>
                                          <p:attrName>ppt_h</p:attrName>
                                        </p:attrNameLst>
                                      </p:cBhvr>
                                      <p:tavLst>
                                        <p:tav tm="0">
                                          <p:val>
                                            <p:fltVal val="0"/>
                                          </p:val>
                                        </p:tav>
                                        <p:tav tm="100000">
                                          <p:val>
                                            <p:strVal val="#ppt_h"/>
                                          </p:val>
                                        </p:tav>
                                      </p:tavLst>
                                    </p:anim>
                                    <p:animEffect transition="in" filter="fade">
                                      <p:cBhvr>
                                        <p:cTn id="38" dur="500"/>
                                        <p:tgtEl>
                                          <p:spTgt spid="91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p:bldP spid="91140" grpId="0" animBg="1"/>
      <p:bldP spid="911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996950" y="2636838"/>
            <a:ext cx="7391400"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90500" indent="-1905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30000"/>
              </a:lnSpc>
              <a:spcBef>
                <a:spcPct val="30000"/>
              </a:spcBef>
              <a:buFont typeface="Wingdings 3" pitchFamily="18" charset="2"/>
              <a:buBlip>
                <a:blip r:embed="rId3"/>
              </a:buBlip>
            </a:pPr>
            <a:r>
              <a:rPr kumimoji="1" lang="zh-CN" altLang="en-US" b="1">
                <a:latin typeface="黑体" pitchFamily="2" charset="-122"/>
                <a:ea typeface="黑体" pitchFamily="2" charset="-122"/>
              </a:rPr>
              <a:t>人人都具有运用身体语言沟通的能力。</a:t>
            </a:r>
          </a:p>
          <a:p>
            <a:pPr algn="just" eaLnBrk="1" hangingPunct="1">
              <a:lnSpc>
                <a:spcPct val="130000"/>
              </a:lnSpc>
              <a:spcBef>
                <a:spcPct val="30000"/>
              </a:spcBef>
              <a:buFont typeface="Wingdings 3" pitchFamily="18" charset="2"/>
              <a:buBlip>
                <a:blip r:embed="rId3"/>
              </a:buBlip>
            </a:pPr>
            <a:r>
              <a:rPr kumimoji="1" lang="zh-CN" altLang="en-US" b="1">
                <a:latin typeface="黑体" pitchFamily="2" charset="-122"/>
                <a:ea typeface="黑体" pitchFamily="2" charset="-122"/>
              </a:rPr>
              <a:t>口语沟通是间断的，身体语言的沟通是一个不停息，不间断的过程。</a:t>
            </a:r>
          </a:p>
          <a:p>
            <a:pPr algn="just" eaLnBrk="1" hangingPunct="1">
              <a:lnSpc>
                <a:spcPct val="130000"/>
              </a:lnSpc>
              <a:spcBef>
                <a:spcPct val="30000"/>
              </a:spcBef>
              <a:buFont typeface="Wingdings 3" pitchFamily="18" charset="2"/>
              <a:buBlip>
                <a:blip r:embed="rId3"/>
              </a:buBlip>
            </a:pPr>
            <a:r>
              <a:rPr kumimoji="1" lang="zh-CN" altLang="en-US" b="1">
                <a:latin typeface="黑体" pitchFamily="2" charset="-122"/>
                <a:ea typeface="黑体" pitchFamily="2" charset="-122"/>
              </a:rPr>
              <a:t>身体语言有私密特征，在特定情境中具有别人难以理解的特殊含义。</a:t>
            </a:r>
          </a:p>
          <a:p>
            <a:pPr algn="just" eaLnBrk="1" hangingPunct="1">
              <a:lnSpc>
                <a:spcPct val="130000"/>
              </a:lnSpc>
              <a:spcBef>
                <a:spcPct val="30000"/>
              </a:spcBef>
              <a:buFont typeface="Wingdings 3" pitchFamily="18" charset="2"/>
              <a:buBlip>
                <a:blip r:embed="rId3"/>
              </a:buBlip>
            </a:pPr>
            <a:r>
              <a:rPr kumimoji="1" lang="zh-CN" altLang="en-US" b="1">
                <a:latin typeface="黑体" pitchFamily="2" charset="-122"/>
                <a:ea typeface="黑体" pitchFamily="2" charset="-122"/>
              </a:rPr>
              <a:t>身体语言的速度，可以自己掌握，可快可慢。</a:t>
            </a:r>
          </a:p>
          <a:p>
            <a:pPr algn="just" eaLnBrk="1" hangingPunct="1">
              <a:lnSpc>
                <a:spcPct val="130000"/>
              </a:lnSpc>
              <a:spcBef>
                <a:spcPct val="30000"/>
              </a:spcBef>
              <a:buFont typeface="Wingdings 3" pitchFamily="18" charset="2"/>
              <a:buBlip>
                <a:blip r:embed="rId3"/>
              </a:buBlip>
            </a:pPr>
            <a:r>
              <a:rPr kumimoji="1" lang="zh-CN" altLang="en-US" b="1">
                <a:latin typeface="黑体" pitchFamily="2" charset="-122"/>
                <a:ea typeface="黑体" pitchFamily="2" charset="-122"/>
              </a:rPr>
              <a:t>身体语言可以实现跨跨文化的沟通。</a:t>
            </a:r>
          </a:p>
          <a:p>
            <a:pPr algn="just" eaLnBrk="1" hangingPunct="1">
              <a:lnSpc>
                <a:spcPct val="130000"/>
              </a:lnSpc>
              <a:spcBef>
                <a:spcPct val="30000"/>
              </a:spcBef>
              <a:buFont typeface="Wingdings 3" pitchFamily="18" charset="2"/>
              <a:buBlip>
                <a:blip r:embed="rId3"/>
              </a:buBlip>
            </a:pPr>
            <a:r>
              <a:rPr kumimoji="1" lang="zh-CN" altLang="en-US" b="1">
                <a:latin typeface="黑体" pitchFamily="2" charset="-122"/>
                <a:ea typeface="黑体" pitchFamily="2" charset="-122"/>
              </a:rPr>
              <a:t>身体语言可以很容易学习，口语学习则不然。</a:t>
            </a:r>
          </a:p>
          <a:p>
            <a:pPr algn="just" eaLnBrk="1" hangingPunct="1">
              <a:lnSpc>
                <a:spcPct val="130000"/>
              </a:lnSpc>
              <a:spcBef>
                <a:spcPct val="30000"/>
              </a:spcBef>
              <a:buFont typeface="Wingdings 3" pitchFamily="18" charset="2"/>
              <a:buBlip>
                <a:blip r:embed="rId3"/>
              </a:buBlip>
            </a:pPr>
            <a:r>
              <a:rPr kumimoji="1" lang="zh-CN" altLang="en-US" b="1">
                <a:latin typeface="黑体" pitchFamily="2" charset="-122"/>
                <a:ea typeface="黑体" pitchFamily="2" charset="-122"/>
              </a:rPr>
              <a:t>身体语言具有简约沟通的特殊功能。 </a:t>
            </a:r>
          </a:p>
        </p:txBody>
      </p:sp>
      <p:sp>
        <p:nvSpPr>
          <p:cNvPr id="92164" name="Rectangle 4"/>
          <p:cNvSpPr>
            <a:spLocks noChangeArrowheads="1"/>
          </p:cNvSpPr>
          <p:nvPr/>
        </p:nvSpPr>
        <p:spPr bwMode="auto">
          <a:xfrm>
            <a:off x="0" y="1052513"/>
            <a:ext cx="9144000" cy="8636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2163" name="Text Box 3"/>
          <p:cNvSpPr txBox="1">
            <a:spLocks noChangeArrowheads="1"/>
          </p:cNvSpPr>
          <p:nvPr/>
        </p:nvSpPr>
        <p:spPr bwMode="auto">
          <a:xfrm>
            <a:off x="34925" y="1052513"/>
            <a:ext cx="87852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b="1">
                <a:solidFill>
                  <a:schemeClr val="bg1"/>
                </a:solidFill>
                <a:latin typeface="黑体" pitchFamily="2" charset="-122"/>
                <a:ea typeface="黑体" pitchFamily="2" charset="-122"/>
              </a:rPr>
              <a:t>通过身体语言实现的沟通，称作非语言沟通，也可以说是身体语言沟通。</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2164"/>
                                        </p:tgtEl>
                                        <p:attrNameLst>
                                          <p:attrName>style.visibility</p:attrName>
                                        </p:attrNameLst>
                                      </p:cBhvr>
                                      <p:to>
                                        <p:strVal val="visible"/>
                                      </p:to>
                                    </p:set>
                                    <p:animEffect transition="in" filter="slide(fromLeft)">
                                      <p:cBhvr>
                                        <p:cTn id="7" dur="500"/>
                                        <p:tgtEl>
                                          <p:spTgt spid="9216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2163"/>
                                        </p:tgtEl>
                                        <p:attrNameLst>
                                          <p:attrName>style.visibility</p:attrName>
                                        </p:attrNameLst>
                                      </p:cBhvr>
                                      <p:to>
                                        <p:strVal val="visible"/>
                                      </p:to>
                                    </p:set>
                                    <p:animEffect transition="in" filter="fade">
                                      <p:cBhvr>
                                        <p:cTn id="11" dur="1000"/>
                                        <p:tgtEl>
                                          <p:spTgt spid="92163"/>
                                        </p:tgtEl>
                                      </p:cBhvr>
                                    </p:animEffect>
                                  </p:childTnLst>
                                </p:cTn>
                              </p:par>
                            </p:childTnLst>
                          </p:cTn>
                        </p:par>
                        <p:par>
                          <p:cTn id="12" fill="hold" nodeType="afterGroup">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2162"/>
                                        </p:tgtEl>
                                        <p:attrNameLst>
                                          <p:attrName>style.visibility</p:attrName>
                                        </p:attrNameLst>
                                      </p:cBhvr>
                                      <p:to>
                                        <p:strVal val="visible"/>
                                      </p:to>
                                    </p:set>
                                    <p:animEffect transition="in" filter="wipe(left)">
                                      <p:cBhvr>
                                        <p:cTn id="15" dur="500"/>
                                        <p:tgtEl>
                                          <p:spTgt spid="92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p:bldP spid="92164" grpId="0" animBg="1"/>
      <p:bldP spid="9216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01" name="Rectangle 17"/>
          <p:cNvSpPr>
            <a:spLocks noChangeArrowheads="1"/>
          </p:cNvSpPr>
          <p:nvPr/>
        </p:nvSpPr>
        <p:spPr bwMode="auto">
          <a:xfrm>
            <a:off x="0" y="1052513"/>
            <a:ext cx="9144000" cy="8636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2" name="Group 5"/>
          <p:cNvGrpSpPr>
            <a:grpSpLocks/>
          </p:cNvGrpSpPr>
          <p:nvPr/>
        </p:nvGrpSpPr>
        <p:grpSpPr bwMode="auto">
          <a:xfrm>
            <a:off x="969963" y="2890838"/>
            <a:ext cx="4005262" cy="3282950"/>
            <a:chOff x="475" y="1685"/>
            <a:chExt cx="2523" cy="2068"/>
          </a:xfrm>
        </p:grpSpPr>
        <p:sp>
          <p:nvSpPr>
            <p:cNvPr id="35850" name="AutoShape 6"/>
            <p:cNvSpPr>
              <a:spLocks noChangeArrowheads="1"/>
            </p:cNvSpPr>
            <p:nvPr/>
          </p:nvSpPr>
          <p:spPr bwMode="ltGray">
            <a:xfrm>
              <a:off x="1510" y="1685"/>
              <a:ext cx="1488" cy="2068"/>
            </a:xfrm>
            <a:prstGeom prst="upArrow">
              <a:avLst>
                <a:gd name="adj1" fmla="val 56361"/>
                <a:gd name="adj2" fmla="val 78336"/>
              </a:avLst>
            </a:prstGeom>
            <a:gradFill rotWithShape="1">
              <a:gsLst>
                <a:gs pos="0">
                  <a:srgbClr val="FF0000"/>
                </a:gs>
                <a:gs pos="100000">
                  <a:srgbClr val="8F0000"/>
                </a:gs>
              </a:gsLst>
              <a:lin ang="5400000" scaled="1"/>
            </a:gradFill>
            <a:ln w="9525">
              <a:miter lim="800000"/>
              <a:headEnd/>
              <a:tailEnd/>
            </a:ln>
            <a:scene3d>
              <a:camera prst="legacyObliqueTopRight">
                <a:rot lat="0" lon="19199998" rev="0"/>
              </a:camera>
              <a:lightRig rig="legacyFlat3" dir="t"/>
            </a:scene3d>
            <a:sp3d extrusionH="430200" prstMaterial="legacyMatte">
              <a:bevelT w="13500" h="13500" prst="angle"/>
              <a:bevelB w="13500" h="13500" prst="angle"/>
              <a:extrusionClr>
                <a:srgbClr val="FF0000"/>
              </a:extrusionClr>
            </a:sp3d>
          </p:spPr>
          <p:txBody>
            <a:bodyPr wrap="none" anchor="ctr">
              <a:flatTx/>
            </a:bodyPr>
            <a:lstStyle/>
            <a:p>
              <a:endParaRPr lang="zh-CN" altLang="en-US"/>
            </a:p>
          </p:txBody>
        </p:sp>
        <p:sp>
          <p:nvSpPr>
            <p:cNvPr id="35851" name="AutoShape 7"/>
            <p:cNvSpPr>
              <a:spLocks noChangeArrowheads="1"/>
            </p:cNvSpPr>
            <p:nvPr/>
          </p:nvSpPr>
          <p:spPr bwMode="gray">
            <a:xfrm>
              <a:off x="475" y="2248"/>
              <a:ext cx="1792" cy="376"/>
            </a:xfrm>
            <a:prstGeom prst="roundRect">
              <a:avLst>
                <a:gd name="adj" fmla="val 16667"/>
              </a:avLst>
            </a:prstGeom>
            <a:solidFill>
              <a:srgbClr val="FFFFFF">
                <a:alpha val="89803"/>
              </a:srgbClr>
            </a:solidFill>
            <a:ln w="28575">
              <a:solidFill>
                <a:srgbClr val="CC0000"/>
              </a:solidFill>
              <a:round/>
              <a:headEnd/>
              <a:tailEnd/>
            </a:ln>
          </p:spPr>
          <p:txBody>
            <a:bodyPr wrap="none" anchor="ctr"/>
            <a:lstStyle/>
            <a:p>
              <a:pPr algn="ctr"/>
              <a:r>
                <a:rPr kumimoji="1" lang="zh-CN" altLang="en-US" sz="2000" b="1">
                  <a:solidFill>
                    <a:srgbClr val="4D4D4D"/>
                  </a:solidFill>
                  <a:latin typeface="黑体" pitchFamily="2" charset="-122"/>
                  <a:ea typeface="黑体" pitchFamily="2" charset="-122"/>
                </a:rPr>
                <a:t>眼睛的沟通</a:t>
              </a:r>
            </a:p>
          </p:txBody>
        </p:sp>
        <p:sp>
          <p:nvSpPr>
            <p:cNvPr id="35852" name="AutoShape 8"/>
            <p:cNvSpPr>
              <a:spLocks noChangeArrowheads="1"/>
            </p:cNvSpPr>
            <p:nvPr/>
          </p:nvSpPr>
          <p:spPr bwMode="gray">
            <a:xfrm>
              <a:off x="475" y="2740"/>
              <a:ext cx="1792" cy="376"/>
            </a:xfrm>
            <a:prstGeom prst="roundRect">
              <a:avLst>
                <a:gd name="adj" fmla="val 16667"/>
              </a:avLst>
            </a:prstGeom>
            <a:solidFill>
              <a:srgbClr val="FFFFFF">
                <a:alpha val="89803"/>
              </a:srgbClr>
            </a:solidFill>
            <a:ln w="28575">
              <a:solidFill>
                <a:srgbClr val="CC0000"/>
              </a:solidFill>
              <a:round/>
              <a:headEnd/>
              <a:tailEnd/>
            </a:ln>
          </p:spPr>
          <p:txBody>
            <a:bodyPr wrap="none" anchor="ctr"/>
            <a:lstStyle/>
            <a:p>
              <a:pPr algn="ctr"/>
              <a:r>
                <a:rPr kumimoji="1" lang="zh-CN" altLang="en-US" sz="2000" b="1">
                  <a:solidFill>
                    <a:srgbClr val="4D4D4D"/>
                  </a:solidFill>
                  <a:latin typeface="黑体" pitchFamily="2" charset="-122"/>
                  <a:ea typeface="黑体" pitchFamily="2" charset="-122"/>
                </a:rPr>
                <a:t>姿势／动作的沟通</a:t>
              </a:r>
            </a:p>
          </p:txBody>
        </p:sp>
        <p:sp>
          <p:nvSpPr>
            <p:cNvPr id="35853" name="AutoShape 9"/>
            <p:cNvSpPr>
              <a:spLocks noChangeArrowheads="1"/>
            </p:cNvSpPr>
            <p:nvPr/>
          </p:nvSpPr>
          <p:spPr bwMode="gray">
            <a:xfrm>
              <a:off x="475" y="3225"/>
              <a:ext cx="1792" cy="376"/>
            </a:xfrm>
            <a:prstGeom prst="roundRect">
              <a:avLst>
                <a:gd name="adj" fmla="val 16667"/>
              </a:avLst>
            </a:prstGeom>
            <a:solidFill>
              <a:srgbClr val="FFFFFF">
                <a:alpha val="89803"/>
              </a:srgbClr>
            </a:solidFill>
            <a:ln w="28575">
              <a:solidFill>
                <a:srgbClr val="CC0000"/>
              </a:solidFill>
              <a:round/>
              <a:headEnd/>
              <a:tailEnd/>
            </a:ln>
          </p:spPr>
          <p:txBody>
            <a:bodyPr wrap="none" anchor="ctr"/>
            <a:lstStyle/>
            <a:p>
              <a:pPr algn="ctr"/>
              <a:r>
                <a:rPr kumimoji="1" lang="zh-CN" altLang="en-US" sz="2000" b="1">
                  <a:solidFill>
                    <a:srgbClr val="4D4D4D"/>
                  </a:solidFill>
                  <a:latin typeface="黑体" pitchFamily="2" charset="-122"/>
                  <a:ea typeface="黑体" pitchFamily="2" charset="-122"/>
                </a:rPr>
                <a:t>手势／面部表情的沟通</a:t>
              </a:r>
            </a:p>
          </p:txBody>
        </p:sp>
      </p:grpSp>
      <p:grpSp>
        <p:nvGrpSpPr>
          <p:cNvPr id="3" name="Group 10"/>
          <p:cNvGrpSpPr>
            <a:grpSpLocks/>
          </p:cNvGrpSpPr>
          <p:nvPr/>
        </p:nvGrpSpPr>
        <p:grpSpPr bwMode="auto">
          <a:xfrm>
            <a:off x="4618038" y="3025775"/>
            <a:ext cx="4057650" cy="3282950"/>
            <a:chOff x="2773" y="1770"/>
            <a:chExt cx="2556" cy="2068"/>
          </a:xfrm>
        </p:grpSpPr>
        <p:sp>
          <p:nvSpPr>
            <p:cNvPr id="35846" name="AutoShape 11"/>
            <p:cNvSpPr>
              <a:spLocks noChangeArrowheads="1"/>
            </p:cNvSpPr>
            <p:nvPr/>
          </p:nvSpPr>
          <p:spPr bwMode="ltGray">
            <a:xfrm>
              <a:off x="2773" y="1770"/>
              <a:ext cx="1505" cy="2068"/>
            </a:xfrm>
            <a:prstGeom prst="downArrow">
              <a:avLst>
                <a:gd name="adj1" fmla="val 65009"/>
                <a:gd name="adj2" fmla="val 57909"/>
              </a:avLst>
            </a:prstGeom>
            <a:gradFill rotWithShape="1">
              <a:gsLst>
                <a:gs pos="0">
                  <a:srgbClr val="764700"/>
                </a:gs>
                <a:gs pos="100000">
                  <a:srgbClr val="FF9900"/>
                </a:gs>
              </a:gsLst>
              <a:lin ang="5400000" scaled="1"/>
            </a:gradFill>
            <a:ln w="9525">
              <a:miter lim="800000"/>
              <a:headEnd/>
              <a:tailEnd/>
            </a:ln>
            <a:scene3d>
              <a:camera prst="legacyObliqueTopRight">
                <a:rot lat="0" lon="600000" rev="0"/>
              </a:camera>
              <a:lightRig rig="legacyFlat3" dir="t"/>
            </a:scene3d>
            <a:sp3d extrusionH="430200" prstMaterial="legacyPlastic">
              <a:bevelT w="13500" h="13500" prst="angle"/>
              <a:bevelB w="13500" h="13500" prst="angle"/>
              <a:extrusionClr>
                <a:srgbClr val="FF9900"/>
              </a:extrusionClr>
            </a:sp3d>
          </p:spPr>
          <p:txBody>
            <a:bodyPr wrap="none" anchor="ctr">
              <a:flatTx/>
            </a:bodyPr>
            <a:lstStyle/>
            <a:p>
              <a:endParaRPr lang="zh-CN" altLang="en-US"/>
            </a:p>
          </p:txBody>
        </p:sp>
        <p:sp>
          <p:nvSpPr>
            <p:cNvPr id="35847" name="AutoShape 12"/>
            <p:cNvSpPr>
              <a:spLocks noChangeArrowheads="1"/>
            </p:cNvSpPr>
            <p:nvPr/>
          </p:nvSpPr>
          <p:spPr bwMode="gray">
            <a:xfrm>
              <a:off x="3537" y="2018"/>
              <a:ext cx="1792" cy="376"/>
            </a:xfrm>
            <a:prstGeom prst="roundRect">
              <a:avLst>
                <a:gd name="adj" fmla="val 16667"/>
              </a:avLst>
            </a:prstGeom>
            <a:solidFill>
              <a:srgbClr val="FFFFFF">
                <a:alpha val="89803"/>
              </a:srgbClr>
            </a:solidFill>
            <a:ln w="28575">
              <a:solidFill>
                <a:srgbClr val="FF9900"/>
              </a:solidFill>
              <a:round/>
              <a:headEnd/>
              <a:tailEnd/>
            </a:ln>
          </p:spPr>
          <p:txBody>
            <a:bodyPr wrap="none" anchor="ctr"/>
            <a:lstStyle/>
            <a:p>
              <a:pPr algn="ctr"/>
              <a:r>
                <a:rPr kumimoji="1" lang="zh-CN" altLang="en-US" sz="2000" b="1">
                  <a:solidFill>
                    <a:srgbClr val="4D4D4D"/>
                  </a:solidFill>
                  <a:latin typeface="黑体" pitchFamily="2" charset="-122"/>
                  <a:ea typeface="黑体" pitchFamily="2" charset="-122"/>
                </a:rPr>
                <a:t>声音／言语表情的沟通</a:t>
              </a:r>
            </a:p>
          </p:txBody>
        </p:sp>
        <p:sp>
          <p:nvSpPr>
            <p:cNvPr id="35848" name="AutoShape 13"/>
            <p:cNvSpPr>
              <a:spLocks noChangeArrowheads="1"/>
            </p:cNvSpPr>
            <p:nvPr/>
          </p:nvSpPr>
          <p:spPr bwMode="gray">
            <a:xfrm>
              <a:off x="3537" y="2511"/>
              <a:ext cx="1792" cy="376"/>
            </a:xfrm>
            <a:prstGeom prst="roundRect">
              <a:avLst>
                <a:gd name="adj" fmla="val 16667"/>
              </a:avLst>
            </a:prstGeom>
            <a:solidFill>
              <a:srgbClr val="FFFFFF">
                <a:alpha val="89803"/>
              </a:srgbClr>
            </a:solidFill>
            <a:ln w="28575">
              <a:solidFill>
                <a:srgbClr val="FF9900"/>
              </a:solidFill>
              <a:round/>
              <a:headEnd/>
              <a:tailEnd/>
            </a:ln>
          </p:spPr>
          <p:txBody>
            <a:bodyPr wrap="none" anchor="ctr"/>
            <a:lstStyle/>
            <a:p>
              <a:pPr algn="ctr"/>
              <a:r>
                <a:rPr kumimoji="1" lang="zh-CN" altLang="en-US" sz="2000" b="1">
                  <a:solidFill>
                    <a:srgbClr val="4D4D4D"/>
                  </a:solidFill>
                  <a:latin typeface="黑体" pitchFamily="2" charset="-122"/>
                  <a:ea typeface="黑体" pitchFamily="2" charset="-122"/>
                </a:rPr>
                <a:t>人体空间位置的沟通</a:t>
              </a:r>
            </a:p>
          </p:txBody>
        </p:sp>
        <p:sp>
          <p:nvSpPr>
            <p:cNvPr id="35849" name="AutoShape 14"/>
            <p:cNvSpPr>
              <a:spLocks noChangeArrowheads="1"/>
            </p:cNvSpPr>
            <p:nvPr/>
          </p:nvSpPr>
          <p:spPr bwMode="gray">
            <a:xfrm>
              <a:off x="3537" y="2995"/>
              <a:ext cx="1792" cy="377"/>
            </a:xfrm>
            <a:prstGeom prst="roundRect">
              <a:avLst>
                <a:gd name="adj" fmla="val 16667"/>
              </a:avLst>
            </a:prstGeom>
            <a:solidFill>
              <a:srgbClr val="FFFFFF">
                <a:alpha val="89803"/>
              </a:srgbClr>
            </a:solidFill>
            <a:ln w="28575">
              <a:solidFill>
                <a:srgbClr val="FF9900"/>
              </a:solidFill>
              <a:round/>
              <a:headEnd/>
              <a:tailEnd/>
            </a:ln>
          </p:spPr>
          <p:txBody>
            <a:bodyPr wrap="none" anchor="ctr"/>
            <a:lstStyle/>
            <a:p>
              <a:pPr algn="ctr"/>
              <a:r>
                <a:rPr kumimoji="1" lang="zh-CN" altLang="en-US" sz="2000" b="1">
                  <a:solidFill>
                    <a:srgbClr val="4D4D4D"/>
                  </a:solidFill>
                  <a:latin typeface="黑体" pitchFamily="2" charset="-122"/>
                  <a:ea typeface="黑体" pitchFamily="2" charset="-122"/>
                </a:rPr>
                <a:t>穿著／装饰的沟通</a:t>
              </a:r>
            </a:p>
          </p:txBody>
        </p:sp>
      </p:grpSp>
      <p:sp>
        <p:nvSpPr>
          <p:cNvPr id="93199" name="Rectangle 15"/>
          <p:cNvSpPr>
            <a:spLocks noChangeArrowheads="1"/>
          </p:cNvSpPr>
          <p:nvPr/>
        </p:nvSpPr>
        <p:spPr bwMode="auto">
          <a:xfrm>
            <a:off x="0" y="1020763"/>
            <a:ext cx="9144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pPr>
            <a:r>
              <a:rPr kumimoji="1" lang="zh-CN" altLang="en-US" sz="2400" b="1">
                <a:solidFill>
                  <a:schemeClr val="bg1"/>
                </a:solidFill>
                <a:latin typeface="黑体" pitchFamily="2" charset="-122"/>
                <a:ea typeface="黑体" pitchFamily="2" charset="-122"/>
              </a:rPr>
              <a:t>要达到最有效的人际沟通，除具备说话的技巧之外，还要学习到以下的六种技巧才行。</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3201"/>
                                        </p:tgtEl>
                                        <p:attrNameLst>
                                          <p:attrName>style.visibility</p:attrName>
                                        </p:attrNameLst>
                                      </p:cBhvr>
                                      <p:to>
                                        <p:strVal val="visible"/>
                                      </p:to>
                                    </p:set>
                                    <p:animEffect transition="in" filter="slide(fromLeft)">
                                      <p:cBhvr>
                                        <p:cTn id="7" dur="500"/>
                                        <p:tgtEl>
                                          <p:spTgt spid="93201"/>
                                        </p:tgtEl>
                                      </p:cBhvr>
                                    </p:animEffect>
                                  </p:childTnLst>
                                </p:cTn>
                              </p:par>
                            </p:childTnLst>
                          </p:cTn>
                        </p:par>
                        <p:par>
                          <p:cTn id="8" fill="hold" nodeType="afterGroup">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93199"/>
                                        </p:tgtEl>
                                        <p:attrNameLst>
                                          <p:attrName>style.visibility</p:attrName>
                                        </p:attrNameLst>
                                      </p:cBhvr>
                                      <p:to>
                                        <p:strVal val="visible"/>
                                      </p:to>
                                    </p:set>
                                    <p:animEffect transition="in" filter="fade">
                                      <p:cBhvr>
                                        <p:cTn id="11" dur="1000"/>
                                        <p:tgtEl>
                                          <p:spTgt spid="93199"/>
                                        </p:tgtEl>
                                      </p:cBhvr>
                                    </p:animEffect>
                                    <p:anim calcmode="lin" valueType="num">
                                      <p:cBhvr>
                                        <p:cTn id="12" dur="1000" fill="hold"/>
                                        <p:tgtEl>
                                          <p:spTgt spid="93199"/>
                                        </p:tgtEl>
                                        <p:attrNameLst>
                                          <p:attrName>ppt_x</p:attrName>
                                        </p:attrNameLst>
                                      </p:cBhvr>
                                      <p:tavLst>
                                        <p:tav tm="0">
                                          <p:val>
                                            <p:strVal val="#ppt_x"/>
                                          </p:val>
                                        </p:tav>
                                        <p:tav tm="100000">
                                          <p:val>
                                            <p:strVal val="#ppt_x"/>
                                          </p:val>
                                        </p:tav>
                                      </p:tavLst>
                                    </p:anim>
                                    <p:anim calcmode="lin" valueType="num">
                                      <p:cBhvr>
                                        <p:cTn id="13" dur="1000" fill="hold"/>
                                        <p:tgtEl>
                                          <p:spTgt spid="93199"/>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22" presetClass="entr" presetSubtype="2"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right)">
                                      <p:cBhvr>
                                        <p:cTn id="17" dur="500"/>
                                        <p:tgtEl>
                                          <p:spTgt spid="2"/>
                                        </p:tgtEl>
                                      </p:cBhvr>
                                    </p:animEffect>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01" grpId="0" animBg="1"/>
      <p:bldP spid="9319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2916238" y="2532063"/>
            <a:ext cx="324643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9600" b="1">
                <a:solidFill>
                  <a:srgbClr val="CC0000"/>
                </a:solidFill>
                <a:latin typeface="黑体" pitchFamily="2" charset="-122"/>
                <a:ea typeface="黑体" pitchFamily="2" charset="-122"/>
              </a:rPr>
              <a:t>手 势</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p:cNvGrpSpPr>
          <p:nvPr/>
        </p:nvGrpSpPr>
        <p:grpSpPr bwMode="auto">
          <a:xfrm>
            <a:off x="1403350" y="1133475"/>
            <a:ext cx="2224088" cy="4827588"/>
            <a:chOff x="884" y="714"/>
            <a:chExt cx="1401" cy="3041"/>
          </a:xfrm>
        </p:grpSpPr>
        <p:sp>
          <p:nvSpPr>
            <p:cNvPr id="37905" name="Rectangle 4"/>
            <p:cNvSpPr>
              <a:spLocks noChangeArrowheads="1"/>
            </p:cNvSpPr>
            <p:nvPr/>
          </p:nvSpPr>
          <p:spPr bwMode="auto">
            <a:xfrm>
              <a:off x="1655" y="714"/>
              <a:ext cx="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拍手</a:t>
              </a:r>
            </a:p>
          </p:txBody>
        </p:sp>
        <p:sp>
          <p:nvSpPr>
            <p:cNvPr id="37906" name="Rectangle 5"/>
            <p:cNvSpPr>
              <a:spLocks noChangeArrowheads="1"/>
            </p:cNvSpPr>
            <p:nvPr/>
          </p:nvSpPr>
          <p:spPr bwMode="auto">
            <a:xfrm>
              <a:off x="1655" y="1160"/>
              <a:ext cx="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捶胸</a:t>
              </a:r>
            </a:p>
          </p:txBody>
        </p:sp>
        <p:sp>
          <p:nvSpPr>
            <p:cNvPr id="37907" name="Rectangle 6"/>
            <p:cNvSpPr>
              <a:spLocks noChangeArrowheads="1"/>
            </p:cNvSpPr>
            <p:nvPr/>
          </p:nvSpPr>
          <p:spPr bwMode="auto">
            <a:xfrm>
              <a:off x="1655" y="1606"/>
              <a:ext cx="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挥拳</a:t>
              </a:r>
            </a:p>
          </p:txBody>
        </p:sp>
        <p:sp>
          <p:nvSpPr>
            <p:cNvPr id="37908" name="Rectangle 7"/>
            <p:cNvSpPr>
              <a:spLocks noChangeArrowheads="1"/>
            </p:cNvSpPr>
            <p:nvPr/>
          </p:nvSpPr>
          <p:spPr bwMode="auto">
            <a:xfrm>
              <a:off x="1398" y="2052"/>
              <a:ext cx="8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手相握</a:t>
              </a:r>
            </a:p>
          </p:txBody>
        </p:sp>
        <p:sp>
          <p:nvSpPr>
            <p:cNvPr id="37909" name="Rectangle 8"/>
            <p:cNvSpPr>
              <a:spLocks noChangeArrowheads="1"/>
            </p:cNvSpPr>
            <p:nvPr/>
          </p:nvSpPr>
          <p:spPr bwMode="auto">
            <a:xfrm>
              <a:off x="1398" y="2498"/>
              <a:ext cx="8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摊开手</a:t>
              </a:r>
            </a:p>
          </p:txBody>
        </p:sp>
        <p:sp>
          <p:nvSpPr>
            <p:cNvPr id="37910" name="Rectangle 9"/>
            <p:cNvSpPr>
              <a:spLocks noChangeArrowheads="1"/>
            </p:cNvSpPr>
            <p:nvPr/>
          </p:nvSpPr>
          <p:spPr bwMode="auto">
            <a:xfrm>
              <a:off x="884" y="2944"/>
              <a:ext cx="14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手挠后脑勺</a:t>
              </a:r>
            </a:p>
          </p:txBody>
        </p:sp>
        <p:sp>
          <p:nvSpPr>
            <p:cNvPr id="37911" name="Rectangle 10"/>
            <p:cNvSpPr>
              <a:spLocks noChangeArrowheads="1"/>
            </p:cNvSpPr>
            <p:nvPr/>
          </p:nvSpPr>
          <p:spPr bwMode="auto">
            <a:xfrm>
              <a:off x="1141" y="3390"/>
              <a:ext cx="11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双手叉腰</a:t>
              </a:r>
            </a:p>
          </p:txBody>
        </p:sp>
      </p:grpSp>
      <p:sp>
        <p:nvSpPr>
          <p:cNvPr id="242699" name="Rectangle 11"/>
          <p:cNvSpPr>
            <a:spLocks noChangeArrowheads="1"/>
          </p:cNvSpPr>
          <p:nvPr/>
        </p:nvSpPr>
        <p:spPr bwMode="auto">
          <a:xfrm>
            <a:off x="4572000" y="113347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高兴</a:t>
            </a:r>
          </a:p>
        </p:txBody>
      </p:sp>
      <p:sp>
        <p:nvSpPr>
          <p:cNvPr id="242700" name="Rectangle 12"/>
          <p:cNvSpPr>
            <a:spLocks noChangeArrowheads="1"/>
          </p:cNvSpPr>
          <p:nvPr/>
        </p:nvSpPr>
        <p:spPr bwMode="auto">
          <a:xfrm>
            <a:off x="4572000" y="1841500"/>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悲痛</a:t>
            </a:r>
          </a:p>
        </p:txBody>
      </p:sp>
      <p:sp>
        <p:nvSpPr>
          <p:cNvPr id="242701" name="Rectangle 13"/>
          <p:cNvSpPr>
            <a:spLocks noChangeArrowheads="1"/>
          </p:cNvSpPr>
          <p:nvPr/>
        </p:nvSpPr>
        <p:spPr bwMode="auto">
          <a:xfrm>
            <a:off x="4572000" y="254952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愤怒</a:t>
            </a:r>
          </a:p>
        </p:txBody>
      </p:sp>
      <p:sp>
        <p:nvSpPr>
          <p:cNvPr id="242702" name="Rectangle 14"/>
          <p:cNvSpPr>
            <a:spLocks noChangeArrowheads="1"/>
          </p:cNvSpPr>
          <p:nvPr/>
        </p:nvSpPr>
        <p:spPr bwMode="auto">
          <a:xfrm>
            <a:off x="4572000" y="3257550"/>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急躁</a:t>
            </a:r>
          </a:p>
        </p:txBody>
      </p:sp>
      <p:sp>
        <p:nvSpPr>
          <p:cNvPr id="242703" name="Rectangle 15"/>
          <p:cNvSpPr>
            <a:spLocks noChangeArrowheads="1"/>
          </p:cNvSpPr>
          <p:nvPr/>
        </p:nvSpPr>
        <p:spPr bwMode="auto">
          <a:xfrm>
            <a:off x="4572000" y="3965575"/>
            <a:ext cx="38560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真诚、坦然无可奈何</a:t>
            </a:r>
          </a:p>
        </p:txBody>
      </p:sp>
      <p:sp>
        <p:nvSpPr>
          <p:cNvPr id="242704" name="Rectangle 16"/>
          <p:cNvSpPr>
            <a:spLocks noChangeArrowheads="1"/>
          </p:cNvSpPr>
          <p:nvPr/>
        </p:nvSpPr>
        <p:spPr bwMode="auto">
          <a:xfrm>
            <a:off x="4572000" y="4673600"/>
            <a:ext cx="4264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尴尬、为难、不好意思</a:t>
            </a:r>
          </a:p>
        </p:txBody>
      </p:sp>
      <p:sp>
        <p:nvSpPr>
          <p:cNvPr id="242705" name="Rectangle 17"/>
          <p:cNvSpPr>
            <a:spLocks noChangeArrowheads="1"/>
          </p:cNvSpPr>
          <p:nvPr/>
        </p:nvSpPr>
        <p:spPr bwMode="auto">
          <a:xfrm>
            <a:off x="4572000" y="5381625"/>
            <a:ext cx="3448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挑战、示威、自豪</a:t>
            </a:r>
          </a:p>
        </p:txBody>
      </p:sp>
      <p:pic>
        <p:nvPicPr>
          <p:cNvPr id="242706" name="Picture 18"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724275" y="1214438"/>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707" name="Picture 19"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724275" y="1922463"/>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708" name="Picture 20"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724275" y="2630488"/>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709" name="Picture 21"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724275" y="3338513"/>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710" name="Picture 22"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724275" y="4046538"/>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711" name="Picture 23"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724275" y="4754563"/>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712" name="Picture 24"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724275" y="5462588"/>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nodeType="afterEffect">
                                  <p:stCondLst>
                                    <p:cond delay="0"/>
                                  </p:stCondLst>
                                  <p:childTnLst>
                                    <p:set>
                                      <p:cBhvr>
                                        <p:cTn id="12" dur="1" fill="hold">
                                          <p:stCondLst>
                                            <p:cond delay="0"/>
                                          </p:stCondLst>
                                        </p:cTn>
                                        <p:tgtEl>
                                          <p:spTgt spid="242706"/>
                                        </p:tgtEl>
                                        <p:attrNameLst>
                                          <p:attrName>style.visibility</p:attrName>
                                        </p:attrNameLst>
                                      </p:cBhvr>
                                      <p:to>
                                        <p:strVal val="visible"/>
                                      </p:to>
                                    </p:set>
                                    <p:animEffect transition="in" filter="wipe(left)">
                                      <p:cBhvr>
                                        <p:cTn id="13" dur="500"/>
                                        <p:tgtEl>
                                          <p:spTgt spid="24270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xit" presetSubtype="0" fill="hold" nodeType="clickEffect">
                                  <p:stCondLst>
                                    <p:cond delay="0"/>
                                  </p:stCondLst>
                                  <p:childTnLst>
                                    <p:anim calcmode="lin" valueType="num">
                                      <p:cBhvr>
                                        <p:cTn id="17" dur="500"/>
                                        <p:tgtEl>
                                          <p:spTgt spid="242706"/>
                                        </p:tgtEl>
                                        <p:attrNameLst>
                                          <p:attrName>ppt_w</p:attrName>
                                        </p:attrNameLst>
                                      </p:cBhvr>
                                      <p:tavLst>
                                        <p:tav tm="0">
                                          <p:val>
                                            <p:strVal val="ppt_w"/>
                                          </p:val>
                                        </p:tav>
                                        <p:tav tm="100000">
                                          <p:val>
                                            <p:fltVal val="0"/>
                                          </p:val>
                                        </p:tav>
                                      </p:tavLst>
                                    </p:anim>
                                    <p:anim calcmode="lin" valueType="num">
                                      <p:cBhvr>
                                        <p:cTn id="18" dur="500"/>
                                        <p:tgtEl>
                                          <p:spTgt spid="242706"/>
                                        </p:tgtEl>
                                        <p:attrNameLst>
                                          <p:attrName>ppt_h</p:attrName>
                                        </p:attrNameLst>
                                      </p:cBhvr>
                                      <p:tavLst>
                                        <p:tav tm="0">
                                          <p:val>
                                            <p:strVal val="ppt_h"/>
                                          </p:val>
                                        </p:tav>
                                        <p:tav tm="100000">
                                          <p:val>
                                            <p:fltVal val="0"/>
                                          </p:val>
                                        </p:tav>
                                      </p:tavLst>
                                    </p:anim>
                                    <p:animEffect transition="out" filter="fade">
                                      <p:cBhvr>
                                        <p:cTn id="19" dur="500"/>
                                        <p:tgtEl>
                                          <p:spTgt spid="242706"/>
                                        </p:tgtEl>
                                      </p:cBhvr>
                                    </p:animEffect>
                                    <p:set>
                                      <p:cBhvr>
                                        <p:cTn id="20" dur="1" fill="hold">
                                          <p:stCondLst>
                                            <p:cond delay="499"/>
                                          </p:stCondLst>
                                        </p:cTn>
                                        <p:tgtEl>
                                          <p:spTgt spid="242706"/>
                                        </p:tgtEl>
                                        <p:attrNameLst>
                                          <p:attrName>style.visibility</p:attrName>
                                        </p:attrNameLst>
                                      </p:cBhvr>
                                      <p:to>
                                        <p:strVal val="hidden"/>
                                      </p:to>
                                    </p:set>
                                  </p:childTnLst>
                                </p:cTn>
                              </p:par>
                            </p:childTnLst>
                          </p:cTn>
                        </p:par>
                        <p:par>
                          <p:cTn id="21" fill="hold" nodeType="afterGroup">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42699"/>
                                        </p:tgtEl>
                                        <p:attrNameLst>
                                          <p:attrName>style.visibility</p:attrName>
                                        </p:attrNameLst>
                                      </p:cBhvr>
                                      <p:to>
                                        <p:strVal val="visible"/>
                                      </p:to>
                                    </p:set>
                                    <p:animEffect transition="in" filter="fade">
                                      <p:cBhvr>
                                        <p:cTn id="24" dur="1000"/>
                                        <p:tgtEl>
                                          <p:spTgt spid="242699"/>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242707"/>
                                        </p:tgtEl>
                                        <p:attrNameLst>
                                          <p:attrName>style.visibility</p:attrName>
                                        </p:attrNameLst>
                                      </p:cBhvr>
                                      <p:to>
                                        <p:strVal val="visible"/>
                                      </p:to>
                                    </p:set>
                                    <p:animEffect transition="in" filter="wipe(left)">
                                      <p:cBhvr>
                                        <p:cTn id="28" dur="500"/>
                                        <p:tgtEl>
                                          <p:spTgt spid="24270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xit" presetSubtype="0" fill="hold" nodeType="clickEffect">
                                  <p:stCondLst>
                                    <p:cond delay="0"/>
                                  </p:stCondLst>
                                  <p:childTnLst>
                                    <p:anim calcmode="lin" valueType="num">
                                      <p:cBhvr>
                                        <p:cTn id="32" dur="500"/>
                                        <p:tgtEl>
                                          <p:spTgt spid="242707"/>
                                        </p:tgtEl>
                                        <p:attrNameLst>
                                          <p:attrName>ppt_w</p:attrName>
                                        </p:attrNameLst>
                                      </p:cBhvr>
                                      <p:tavLst>
                                        <p:tav tm="0">
                                          <p:val>
                                            <p:strVal val="ppt_w"/>
                                          </p:val>
                                        </p:tav>
                                        <p:tav tm="100000">
                                          <p:val>
                                            <p:fltVal val="0"/>
                                          </p:val>
                                        </p:tav>
                                      </p:tavLst>
                                    </p:anim>
                                    <p:anim calcmode="lin" valueType="num">
                                      <p:cBhvr>
                                        <p:cTn id="33" dur="500"/>
                                        <p:tgtEl>
                                          <p:spTgt spid="242707"/>
                                        </p:tgtEl>
                                        <p:attrNameLst>
                                          <p:attrName>ppt_h</p:attrName>
                                        </p:attrNameLst>
                                      </p:cBhvr>
                                      <p:tavLst>
                                        <p:tav tm="0">
                                          <p:val>
                                            <p:strVal val="ppt_h"/>
                                          </p:val>
                                        </p:tav>
                                        <p:tav tm="100000">
                                          <p:val>
                                            <p:fltVal val="0"/>
                                          </p:val>
                                        </p:tav>
                                      </p:tavLst>
                                    </p:anim>
                                    <p:animEffect transition="out" filter="fade">
                                      <p:cBhvr>
                                        <p:cTn id="34" dur="500"/>
                                        <p:tgtEl>
                                          <p:spTgt spid="242707"/>
                                        </p:tgtEl>
                                      </p:cBhvr>
                                    </p:animEffect>
                                    <p:set>
                                      <p:cBhvr>
                                        <p:cTn id="35" dur="1" fill="hold">
                                          <p:stCondLst>
                                            <p:cond delay="499"/>
                                          </p:stCondLst>
                                        </p:cTn>
                                        <p:tgtEl>
                                          <p:spTgt spid="242707"/>
                                        </p:tgtEl>
                                        <p:attrNameLst>
                                          <p:attrName>style.visibility</p:attrName>
                                        </p:attrNameLst>
                                      </p:cBhvr>
                                      <p:to>
                                        <p:strVal val="hidden"/>
                                      </p:to>
                                    </p:set>
                                  </p:childTnLst>
                                </p:cTn>
                              </p:par>
                            </p:childTnLst>
                          </p:cTn>
                        </p:par>
                        <p:par>
                          <p:cTn id="36" fill="hold" nodeType="afterGroup">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42700"/>
                                        </p:tgtEl>
                                        <p:attrNameLst>
                                          <p:attrName>style.visibility</p:attrName>
                                        </p:attrNameLst>
                                      </p:cBhvr>
                                      <p:to>
                                        <p:strVal val="visible"/>
                                      </p:to>
                                    </p:set>
                                    <p:animEffect transition="in" filter="fade">
                                      <p:cBhvr>
                                        <p:cTn id="39" dur="1000"/>
                                        <p:tgtEl>
                                          <p:spTgt spid="242700"/>
                                        </p:tgtEl>
                                      </p:cBhvr>
                                    </p:animEffect>
                                  </p:childTnLst>
                                </p:cTn>
                              </p:par>
                            </p:childTnLst>
                          </p:cTn>
                        </p:par>
                        <p:par>
                          <p:cTn id="40" fill="hold" nodeType="afterGroup">
                            <p:stCondLst>
                              <p:cond delay="1500"/>
                            </p:stCondLst>
                            <p:childTnLst>
                              <p:par>
                                <p:cTn id="41" presetID="22" presetClass="entr" presetSubtype="8" fill="hold" nodeType="afterEffect">
                                  <p:stCondLst>
                                    <p:cond delay="0"/>
                                  </p:stCondLst>
                                  <p:childTnLst>
                                    <p:set>
                                      <p:cBhvr>
                                        <p:cTn id="42" dur="1" fill="hold">
                                          <p:stCondLst>
                                            <p:cond delay="0"/>
                                          </p:stCondLst>
                                        </p:cTn>
                                        <p:tgtEl>
                                          <p:spTgt spid="242708"/>
                                        </p:tgtEl>
                                        <p:attrNameLst>
                                          <p:attrName>style.visibility</p:attrName>
                                        </p:attrNameLst>
                                      </p:cBhvr>
                                      <p:to>
                                        <p:strVal val="visible"/>
                                      </p:to>
                                    </p:set>
                                    <p:animEffect transition="in" filter="wipe(left)">
                                      <p:cBhvr>
                                        <p:cTn id="43" dur="500"/>
                                        <p:tgtEl>
                                          <p:spTgt spid="24270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3" presetClass="exit" presetSubtype="0" fill="hold" nodeType="clickEffect">
                                  <p:stCondLst>
                                    <p:cond delay="0"/>
                                  </p:stCondLst>
                                  <p:childTnLst>
                                    <p:anim calcmode="lin" valueType="num">
                                      <p:cBhvr>
                                        <p:cTn id="47" dur="500"/>
                                        <p:tgtEl>
                                          <p:spTgt spid="242708"/>
                                        </p:tgtEl>
                                        <p:attrNameLst>
                                          <p:attrName>ppt_w</p:attrName>
                                        </p:attrNameLst>
                                      </p:cBhvr>
                                      <p:tavLst>
                                        <p:tav tm="0">
                                          <p:val>
                                            <p:strVal val="ppt_w"/>
                                          </p:val>
                                        </p:tav>
                                        <p:tav tm="100000">
                                          <p:val>
                                            <p:fltVal val="0"/>
                                          </p:val>
                                        </p:tav>
                                      </p:tavLst>
                                    </p:anim>
                                    <p:anim calcmode="lin" valueType="num">
                                      <p:cBhvr>
                                        <p:cTn id="48" dur="500"/>
                                        <p:tgtEl>
                                          <p:spTgt spid="242708"/>
                                        </p:tgtEl>
                                        <p:attrNameLst>
                                          <p:attrName>ppt_h</p:attrName>
                                        </p:attrNameLst>
                                      </p:cBhvr>
                                      <p:tavLst>
                                        <p:tav tm="0">
                                          <p:val>
                                            <p:strVal val="ppt_h"/>
                                          </p:val>
                                        </p:tav>
                                        <p:tav tm="100000">
                                          <p:val>
                                            <p:fltVal val="0"/>
                                          </p:val>
                                        </p:tav>
                                      </p:tavLst>
                                    </p:anim>
                                    <p:animEffect transition="out" filter="fade">
                                      <p:cBhvr>
                                        <p:cTn id="49" dur="500"/>
                                        <p:tgtEl>
                                          <p:spTgt spid="242708"/>
                                        </p:tgtEl>
                                      </p:cBhvr>
                                    </p:animEffect>
                                    <p:set>
                                      <p:cBhvr>
                                        <p:cTn id="50" dur="1" fill="hold">
                                          <p:stCondLst>
                                            <p:cond delay="499"/>
                                          </p:stCondLst>
                                        </p:cTn>
                                        <p:tgtEl>
                                          <p:spTgt spid="242708"/>
                                        </p:tgtEl>
                                        <p:attrNameLst>
                                          <p:attrName>style.visibility</p:attrName>
                                        </p:attrNameLst>
                                      </p:cBhvr>
                                      <p:to>
                                        <p:strVal val="hidden"/>
                                      </p:to>
                                    </p:set>
                                  </p:childTnLst>
                                </p:cTn>
                              </p:par>
                            </p:childTnLst>
                          </p:cTn>
                        </p:par>
                        <p:par>
                          <p:cTn id="51" fill="hold" nodeType="afterGroup">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42701"/>
                                        </p:tgtEl>
                                        <p:attrNameLst>
                                          <p:attrName>style.visibility</p:attrName>
                                        </p:attrNameLst>
                                      </p:cBhvr>
                                      <p:to>
                                        <p:strVal val="visible"/>
                                      </p:to>
                                    </p:set>
                                    <p:animEffect transition="in" filter="fade">
                                      <p:cBhvr>
                                        <p:cTn id="54" dur="1000"/>
                                        <p:tgtEl>
                                          <p:spTgt spid="242701"/>
                                        </p:tgtEl>
                                      </p:cBhvr>
                                    </p:animEffect>
                                  </p:childTnLst>
                                </p:cTn>
                              </p:par>
                            </p:childTnLst>
                          </p:cTn>
                        </p:par>
                        <p:par>
                          <p:cTn id="55" fill="hold" nodeType="afterGroup">
                            <p:stCondLst>
                              <p:cond delay="1500"/>
                            </p:stCondLst>
                            <p:childTnLst>
                              <p:par>
                                <p:cTn id="56" presetID="22" presetClass="entr" presetSubtype="8" fill="hold" nodeType="afterEffect">
                                  <p:stCondLst>
                                    <p:cond delay="0"/>
                                  </p:stCondLst>
                                  <p:childTnLst>
                                    <p:set>
                                      <p:cBhvr>
                                        <p:cTn id="57" dur="1" fill="hold">
                                          <p:stCondLst>
                                            <p:cond delay="0"/>
                                          </p:stCondLst>
                                        </p:cTn>
                                        <p:tgtEl>
                                          <p:spTgt spid="242709"/>
                                        </p:tgtEl>
                                        <p:attrNameLst>
                                          <p:attrName>style.visibility</p:attrName>
                                        </p:attrNameLst>
                                      </p:cBhvr>
                                      <p:to>
                                        <p:strVal val="visible"/>
                                      </p:to>
                                    </p:set>
                                    <p:animEffect transition="in" filter="wipe(left)">
                                      <p:cBhvr>
                                        <p:cTn id="58" dur="500"/>
                                        <p:tgtEl>
                                          <p:spTgt spid="24270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xit" presetSubtype="0" fill="hold" nodeType="clickEffect">
                                  <p:stCondLst>
                                    <p:cond delay="0"/>
                                  </p:stCondLst>
                                  <p:childTnLst>
                                    <p:anim calcmode="lin" valueType="num">
                                      <p:cBhvr>
                                        <p:cTn id="62" dur="500"/>
                                        <p:tgtEl>
                                          <p:spTgt spid="242709"/>
                                        </p:tgtEl>
                                        <p:attrNameLst>
                                          <p:attrName>ppt_w</p:attrName>
                                        </p:attrNameLst>
                                      </p:cBhvr>
                                      <p:tavLst>
                                        <p:tav tm="0">
                                          <p:val>
                                            <p:strVal val="ppt_w"/>
                                          </p:val>
                                        </p:tav>
                                        <p:tav tm="100000">
                                          <p:val>
                                            <p:fltVal val="0"/>
                                          </p:val>
                                        </p:tav>
                                      </p:tavLst>
                                    </p:anim>
                                    <p:anim calcmode="lin" valueType="num">
                                      <p:cBhvr>
                                        <p:cTn id="63" dur="500"/>
                                        <p:tgtEl>
                                          <p:spTgt spid="242709"/>
                                        </p:tgtEl>
                                        <p:attrNameLst>
                                          <p:attrName>ppt_h</p:attrName>
                                        </p:attrNameLst>
                                      </p:cBhvr>
                                      <p:tavLst>
                                        <p:tav tm="0">
                                          <p:val>
                                            <p:strVal val="ppt_h"/>
                                          </p:val>
                                        </p:tav>
                                        <p:tav tm="100000">
                                          <p:val>
                                            <p:fltVal val="0"/>
                                          </p:val>
                                        </p:tav>
                                      </p:tavLst>
                                    </p:anim>
                                    <p:animEffect transition="out" filter="fade">
                                      <p:cBhvr>
                                        <p:cTn id="64" dur="500"/>
                                        <p:tgtEl>
                                          <p:spTgt spid="242709"/>
                                        </p:tgtEl>
                                      </p:cBhvr>
                                    </p:animEffect>
                                    <p:set>
                                      <p:cBhvr>
                                        <p:cTn id="65" dur="1" fill="hold">
                                          <p:stCondLst>
                                            <p:cond delay="499"/>
                                          </p:stCondLst>
                                        </p:cTn>
                                        <p:tgtEl>
                                          <p:spTgt spid="242709"/>
                                        </p:tgtEl>
                                        <p:attrNameLst>
                                          <p:attrName>style.visibility</p:attrName>
                                        </p:attrNameLst>
                                      </p:cBhvr>
                                      <p:to>
                                        <p:strVal val="hidden"/>
                                      </p:to>
                                    </p:set>
                                  </p:childTnLst>
                                </p:cTn>
                              </p:par>
                            </p:childTnLst>
                          </p:cTn>
                        </p:par>
                        <p:par>
                          <p:cTn id="66" fill="hold" nodeType="afterGroup">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42702"/>
                                        </p:tgtEl>
                                        <p:attrNameLst>
                                          <p:attrName>style.visibility</p:attrName>
                                        </p:attrNameLst>
                                      </p:cBhvr>
                                      <p:to>
                                        <p:strVal val="visible"/>
                                      </p:to>
                                    </p:set>
                                    <p:animEffect transition="in" filter="fade">
                                      <p:cBhvr>
                                        <p:cTn id="69" dur="1000"/>
                                        <p:tgtEl>
                                          <p:spTgt spid="242702"/>
                                        </p:tgtEl>
                                      </p:cBhvr>
                                    </p:animEffect>
                                  </p:childTnLst>
                                </p:cTn>
                              </p:par>
                            </p:childTnLst>
                          </p:cTn>
                        </p:par>
                        <p:par>
                          <p:cTn id="70" fill="hold" nodeType="afterGroup">
                            <p:stCondLst>
                              <p:cond delay="1500"/>
                            </p:stCondLst>
                            <p:childTnLst>
                              <p:par>
                                <p:cTn id="71" presetID="22" presetClass="entr" presetSubtype="8" fill="hold" nodeType="afterEffect">
                                  <p:stCondLst>
                                    <p:cond delay="0"/>
                                  </p:stCondLst>
                                  <p:childTnLst>
                                    <p:set>
                                      <p:cBhvr>
                                        <p:cTn id="72" dur="1" fill="hold">
                                          <p:stCondLst>
                                            <p:cond delay="0"/>
                                          </p:stCondLst>
                                        </p:cTn>
                                        <p:tgtEl>
                                          <p:spTgt spid="242710"/>
                                        </p:tgtEl>
                                        <p:attrNameLst>
                                          <p:attrName>style.visibility</p:attrName>
                                        </p:attrNameLst>
                                      </p:cBhvr>
                                      <p:to>
                                        <p:strVal val="visible"/>
                                      </p:to>
                                    </p:set>
                                    <p:animEffect transition="in" filter="wipe(left)">
                                      <p:cBhvr>
                                        <p:cTn id="73" dur="500"/>
                                        <p:tgtEl>
                                          <p:spTgt spid="24271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3" presetClass="exit" presetSubtype="0" fill="hold" nodeType="clickEffect">
                                  <p:stCondLst>
                                    <p:cond delay="0"/>
                                  </p:stCondLst>
                                  <p:childTnLst>
                                    <p:anim calcmode="lin" valueType="num">
                                      <p:cBhvr>
                                        <p:cTn id="77" dur="500"/>
                                        <p:tgtEl>
                                          <p:spTgt spid="242710"/>
                                        </p:tgtEl>
                                        <p:attrNameLst>
                                          <p:attrName>ppt_w</p:attrName>
                                        </p:attrNameLst>
                                      </p:cBhvr>
                                      <p:tavLst>
                                        <p:tav tm="0">
                                          <p:val>
                                            <p:strVal val="ppt_w"/>
                                          </p:val>
                                        </p:tav>
                                        <p:tav tm="100000">
                                          <p:val>
                                            <p:fltVal val="0"/>
                                          </p:val>
                                        </p:tav>
                                      </p:tavLst>
                                    </p:anim>
                                    <p:anim calcmode="lin" valueType="num">
                                      <p:cBhvr>
                                        <p:cTn id="78" dur="500"/>
                                        <p:tgtEl>
                                          <p:spTgt spid="242710"/>
                                        </p:tgtEl>
                                        <p:attrNameLst>
                                          <p:attrName>ppt_h</p:attrName>
                                        </p:attrNameLst>
                                      </p:cBhvr>
                                      <p:tavLst>
                                        <p:tav tm="0">
                                          <p:val>
                                            <p:strVal val="ppt_h"/>
                                          </p:val>
                                        </p:tav>
                                        <p:tav tm="100000">
                                          <p:val>
                                            <p:fltVal val="0"/>
                                          </p:val>
                                        </p:tav>
                                      </p:tavLst>
                                    </p:anim>
                                    <p:animEffect transition="out" filter="fade">
                                      <p:cBhvr>
                                        <p:cTn id="79" dur="500"/>
                                        <p:tgtEl>
                                          <p:spTgt spid="242710"/>
                                        </p:tgtEl>
                                      </p:cBhvr>
                                    </p:animEffect>
                                    <p:set>
                                      <p:cBhvr>
                                        <p:cTn id="80" dur="1" fill="hold">
                                          <p:stCondLst>
                                            <p:cond delay="499"/>
                                          </p:stCondLst>
                                        </p:cTn>
                                        <p:tgtEl>
                                          <p:spTgt spid="242710"/>
                                        </p:tgtEl>
                                        <p:attrNameLst>
                                          <p:attrName>style.visibility</p:attrName>
                                        </p:attrNameLst>
                                      </p:cBhvr>
                                      <p:to>
                                        <p:strVal val="hidden"/>
                                      </p:to>
                                    </p:set>
                                  </p:childTnLst>
                                </p:cTn>
                              </p:par>
                            </p:childTnLst>
                          </p:cTn>
                        </p:par>
                        <p:par>
                          <p:cTn id="81" fill="hold" nodeType="afterGroup">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242703"/>
                                        </p:tgtEl>
                                        <p:attrNameLst>
                                          <p:attrName>style.visibility</p:attrName>
                                        </p:attrNameLst>
                                      </p:cBhvr>
                                      <p:to>
                                        <p:strVal val="visible"/>
                                      </p:to>
                                    </p:set>
                                    <p:animEffect transition="in" filter="fade">
                                      <p:cBhvr>
                                        <p:cTn id="84" dur="1000"/>
                                        <p:tgtEl>
                                          <p:spTgt spid="242703"/>
                                        </p:tgtEl>
                                      </p:cBhvr>
                                    </p:animEffect>
                                  </p:childTnLst>
                                </p:cTn>
                              </p:par>
                            </p:childTnLst>
                          </p:cTn>
                        </p:par>
                        <p:par>
                          <p:cTn id="85" fill="hold" nodeType="afterGroup">
                            <p:stCondLst>
                              <p:cond delay="1500"/>
                            </p:stCondLst>
                            <p:childTnLst>
                              <p:par>
                                <p:cTn id="86" presetID="22" presetClass="entr" presetSubtype="8" fill="hold" nodeType="afterEffect">
                                  <p:stCondLst>
                                    <p:cond delay="0"/>
                                  </p:stCondLst>
                                  <p:childTnLst>
                                    <p:set>
                                      <p:cBhvr>
                                        <p:cTn id="87" dur="1" fill="hold">
                                          <p:stCondLst>
                                            <p:cond delay="0"/>
                                          </p:stCondLst>
                                        </p:cTn>
                                        <p:tgtEl>
                                          <p:spTgt spid="242711"/>
                                        </p:tgtEl>
                                        <p:attrNameLst>
                                          <p:attrName>style.visibility</p:attrName>
                                        </p:attrNameLst>
                                      </p:cBhvr>
                                      <p:to>
                                        <p:strVal val="visible"/>
                                      </p:to>
                                    </p:set>
                                    <p:animEffect transition="in" filter="wipe(left)">
                                      <p:cBhvr>
                                        <p:cTn id="88" dur="500"/>
                                        <p:tgtEl>
                                          <p:spTgt spid="24271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53" presetClass="exit" presetSubtype="0" fill="hold" nodeType="clickEffect">
                                  <p:stCondLst>
                                    <p:cond delay="0"/>
                                  </p:stCondLst>
                                  <p:childTnLst>
                                    <p:anim calcmode="lin" valueType="num">
                                      <p:cBhvr>
                                        <p:cTn id="92" dur="500"/>
                                        <p:tgtEl>
                                          <p:spTgt spid="242711"/>
                                        </p:tgtEl>
                                        <p:attrNameLst>
                                          <p:attrName>ppt_w</p:attrName>
                                        </p:attrNameLst>
                                      </p:cBhvr>
                                      <p:tavLst>
                                        <p:tav tm="0">
                                          <p:val>
                                            <p:strVal val="ppt_w"/>
                                          </p:val>
                                        </p:tav>
                                        <p:tav tm="100000">
                                          <p:val>
                                            <p:fltVal val="0"/>
                                          </p:val>
                                        </p:tav>
                                      </p:tavLst>
                                    </p:anim>
                                    <p:anim calcmode="lin" valueType="num">
                                      <p:cBhvr>
                                        <p:cTn id="93" dur="500"/>
                                        <p:tgtEl>
                                          <p:spTgt spid="242711"/>
                                        </p:tgtEl>
                                        <p:attrNameLst>
                                          <p:attrName>ppt_h</p:attrName>
                                        </p:attrNameLst>
                                      </p:cBhvr>
                                      <p:tavLst>
                                        <p:tav tm="0">
                                          <p:val>
                                            <p:strVal val="ppt_h"/>
                                          </p:val>
                                        </p:tav>
                                        <p:tav tm="100000">
                                          <p:val>
                                            <p:fltVal val="0"/>
                                          </p:val>
                                        </p:tav>
                                      </p:tavLst>
                                    </p:anim>
                                    <p:animEffect transition="out" filter="fade">
                                      <p:cBhvr>
                                        <p:cTn id="94" dur="500"/>
                                        <p:tgtEl>
                                          <p:spTgt spid="242711"/>
                                        </p:tgtEl>
                                      </p:cBhvr>
                                    </p:animEffect>
                                    <p:set>
                                      <p:cBhvr>
                                        <p:cTn id="95" dur="1" fill="hold">
                                          <p:stCondLst>
                                            <p:cond delay="499"/>
                                          </p:stCondLst>
                                        </p:cTn>
                                        <p:tgtEl>
                                          <p:spTgt spid="242711"/>
                                        </p:tgtEl>
                                        <p:attrNameLst>
                                          <p:attrName>style.visibility</p:attrName>
                                        </p:attrNameLst>
                                      </p:cBhvr>
                                      <p:to>
                                        <p:strVal val="hidden"/>
                                      </p:to>
                                    </p:set>
                                  </p:childTnLst>
                                </p:cTn>
                              </p:par>
                            </p:childTnLst>
                          </p:cTn>
                        </p:par>
                        <p:par>
                          <p:cTn id="96" fill="hold" nodeType="afterGroup">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242704"/>
                                        </p:tgtEl>
                                        <p:attrNameLst>
                                          <p:attrName>style.visibility</p:attrName>
                                        </p:attrNameLst>
                                      </p:cBhvr>
                                      <p:to>
                                        <p:strVal val="visible"/>
                                      </p:to>
                                    </p:set>
                                    <p:animEffect transition="in" filter="fade">
                                      <p:cBhvr>
                                        <p:cTn id="99" dur="1000"/>
                                        <p:tgtEl>
                                          <p:spTgt spid="242704"/>
                                        </p:tgtEl>
                                      </p:cBhvr>
                                    </p:animEffect>
                                  </p:childTnLst>
                                </p:cTn>
                              </p:par>
                            </p:childTnLst>
                          </p:cTn>
                        </p:par>
                        <p:par>
                          <p:cTn id="100" fill="hold" nodeType="afterGroup">
                            <p:stCondLst>
                              <p:cond delay="1500"/>
                            </p:stCondLst>
                            <p:childTnLst>
                              <p:par>
                                <p:cTn id="101" presetID="22" presetClass="entr" presetSubtype="8" fill="hold" nodeType="afterEffect">
                                  <p:stCondLst>
                                    <p:cond delay="0"/>
                                  </p:stCondLst>
                                  <p:childTnLst>
                                    <p:set>
                                      <p:cBhvr>
                                        <p:cTn id="102" dur="1" fill="hold">
                                          <p:stCondLst>
                                            <p:cond delay="0"/>
                                          </p:stCondLst>
                                        </p:cTn>
                                        <p:tgtEl>
                                          <p:spTgt spid="242712"/>
                                        </p:tgtEl>
                                        <p:attrNameLst>
                                          <p:attrName>style.visibility</p:attrName>
                                        </p:attrNameLst>
                                      </p:cBhvr>
                                      <p:to>
                                        <p:strVal val="visible"/>
                                      </p:to>
                                    </p:set>
                                    <p:animEffect transition="in" filter="wipe(left)">
                                      <p:cBhvr>
                                        <p:cTn id="103" dur="500"/>
                                        <p:tgtEl>
                                          <p:spTgt spid="242712"/>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53" presetClass="exit" presetSubtype="0" fill="hold" nodeType="clickEffect">
                                  <p:stCondLst>
                                    <p:cond delay="0"/>
                                  </p:stCondLst>
                                  <p:childTnLst>
                                    <p:anim calcmode="lin" valueType="num">
                                      <p:cBhvr>
                                        <p:cTn id="107" dur="500"/>
                                        <p:tgtEl>
                                          <p:spTgt spid="242712"/>
                                        </p:tgtEl>
                                        <p:attrNameLst>
                                          <p:attrName>ppt_w</p:attrName>
                                        </p:attrNameLst>
                                      </p:cBhvr>
                                      <p:tavLst>
                                        <p:tav tm="0">
                                          <p:val>
                                            <p:strVal val="ppt_w"/>
                                          </p:val>
                                        </p:tav>
                                        <p:tav tm="100000">
                                          <p:val>
                                            <p:fltVal val="0"/>
                                          </p:val>
                                        </p:tav>
                                      </p:tavLst>
                                    </p:anim>
                                    <p:anim calcmode="lin" valueType="num">
                                      <p:cBhvr>
                                        <p:cTn id="108" dur="500"/>
                                        <p:tgtEl>
                                          <p:spTgt spid="242712"/>
                                        </p:tgtEl>
                                        <p:attrNameLst>
                                          <p:attrName>ppt_h</p:attrName>
                                        </p:attrNameLst>
                                      </p:cBhvr>
                                      <p:tavLst>
                                        <p:tav tm="0">
                                          <p:val>
                                            <p:strVal val="ppt_h"/>
                                          </p:val>
                                        </p:tav>
                                        <p:tav tm="100000">
                                          <p:val>
                                            <p:fltVal val="0"/>
                                          </p:val>
                                        </p:tav>
                                      </p:tavLst>
                                    </p:anim>
                                    <p:animEffect transition="out" filter="fade">
                                      <p:cBhvr>
                                        <p:cTn id="109" dur="500"/>
                                        <p:tgtEl>
                                          <p:spTgt spid="242712"/>
                                        </p:tgtEl>
                                      </p:cBhvr>
                                    </p:animEffect>
                                    <p:set>
                                      <p:cBhvr>
                                        <p:cTn id="110" dur="1" fill="hold">
                                          <p:stCondLst>
                                            <p:cond delay="499"/>
                                          </p:stCondLst>
                                        </p:cTn>
                                        <p:tgtEl>
                                          <p:spTgt spid="242712"/>
                                        </p:tgtEl>
                                        <p:attrNameLst>
                                          <p:attrName>style.visibility</p:attrName>
                                        </p:attrNameLst>
                                      </p:cBhvr>
                                      <p:to>
                                        <p:strVal val="hidden"/>
                                      </p:to>
                                    </p:set>
                                  </p:childTnLst>
                                </p:cTn>
                              </p:par>
                              <p:par>
                                <p:cTn id="111" presetID="10" presetClass="entr" presetSubtype="0" fill="hold" grpId="0" nodeType="withEffect">
                                  <p:stCondLst>
                                    <p:cond delay="0"/>
                                  </p:stCondLst>
                                  <p:childTnLst>
                                    <p:set>
                                      <p:cBhvr>
                                        <p:cTn id="112" dur="1" fill="hold">
                                          <p:stCondLst>
                                            <p:cond delay="0"/>
                                          </p:stCondLst>
                                        </p:cTn>
                                        <p:tgtEl>
                                          <p:spTgt spid="242705"/>
                                        </p:tgtEl>
                                        <p:attrNameLst>
                                          <p:attrName>style.visibility</p:attrName>
                                        </p:attrNameLst>
                                      </p:cBhvr>
                                      <p:to>
                                        <p:strVal val="visible"/>
                                      </p:to>
                                    </p:set>
                                    <p:animEffect transition="in" filter="fade">
                                      <p:cBhvr>
                                        <p:cTn id="113" dur="1000"/>
                                        <p:tgtEl>
                                          <p:spTgt spid="242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9" grpId="0"/>
      <p:bldP spid="242700" grpId="0"/>
      <p:bldP spid="242701" grpId="0"/>
      <p:bldP spid="242702" grpId="0"/>
      <p:bldP spid="242703" grpId="0"/>
      <p:bldP spid="242704" grpId="0"/>
      <p:bldP spid="24270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2012950" y="2532063"/>
            <a:ext cx="5080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9600" b="1">
                <a:solidFill>
                  <a:srgbClr val="CC0000"/>
                </a:solidFill>
                <a:latin typeface="黑体" pitchFamily="2" charset="-122"/>
                <a:ea typeface="黑体" pitchFamily="2" charset="-122"/>
              </a:rPr>
              <a:t>身体姿势</a:t>
            </a:r>
          </a:p>
        </p:txBody>
      </p:sp>
      <p:sp>
        <p:nvSpPr>
          <p:cNvPr id="96260" name="Rectangle 4"/>
          <p:cNvSpPr>
            <a:spLocks noChangeArrowheads="1"/>
          </p:cNvSpPr>
          <p:nvPr/>
        </p:nvSpPr>
        <p:spPr bwMode="auto">
          <a:xfrm>
            <a:off x="2209800" y="4292600"/>
            <a:ext cx="46672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4400" b="1">
                <a:ea typeface="黑体" pitchFamily="2" charset="-122"/>
              </a:rPr>
              <a:t>要注意场合和人物</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6259"/>
                                        </p:tgtEl>
                                        <p:attrNameLst>
                                          <p:attrName>style.visibility</p:attrName>
                                        </p:attrNameLst>
                                      </p:cBhvr>
                                      <p:to>
                                        <p:strVal val="visible"/>
                                      </p:to>
                                    </p:set>
                                    <p:animEffect transition="in" filter="fade">
                                      <p:cBhvr>
                                        <p:cTn id="7" dur="1000"/>
                                        <p:tgtEl>
                                          <p:spTgt spid="96259"/>
                                        </p:tgtEl>
                                      </p:cBhvr>
                                    </p:animEffect>
                                  </p:childTnLst>
                                </p:cTn>
                              </p:par>
                            </p:childTnLst>
                          </p:cTn>
                        </p:par>
                        <p:par>
                          <p:cTn id="8" fill="hold" nodeType="afterGroup">
                            <p:stCondLst>
                              <p:cond delay="1000"/>
                            </p:stCondLst>
                            <p:childTnLst>
                              <p:par>
                                <p:cTn id="9" presetID="37" presetClass="entr" presetSubtype="0" fill="hold" grpId="0" nodeType="afterEffect">
                                  <p:stCondLst>
                                    <p:cond delay="0"/>
                                  </p:stCondLst>
                                  <p:childTnLst>
                                    <p:set>
                                      <p:cBhvr>
                                        <p:cTn id="10" dur="1" fill="hold">
                                          <p:stCondLst>
                                            <p:cond delay="0"/>
                                          </p:stCondLst>
                                        </p:cTn>
                                        <p:tgtEl>
                                          <p:spTgt spid="96260"/>
                                        </p:tgtEl>
                                        <p:attrNameLst>
                                          <p:attrName>style.visibility</p:attrName>
                                        </p:attrNameLst>
                                      </p:cBhvr>
                                      <p:to>
                                        <p:strVal val="visible"/>
                                      </p:to>
                                    </p:set>
                                    <p:animEffect transition="in" filter="fade">
                                      <p:cBhvr>
                                        <p:cTn id="11" dur="1000"/>
                                        <p:tgtEl>
                                          <p:spTgt spid="96260"/>
                                        </p:tgtEl>
                                      </p:cBhvr>
                                    </p:animEffect>
                                    <p:anim calcmode="lin" valueType="num">
                                      <p:cBhvr>
                                        <p:cTn id="12" dur="1000" fill="hold"/>
                                        <p:tgtEl>
                                          <p:spTgt spid="96260"/>
                                        </p:tgtEl>
                                        <p:attrNameLst>
                                          <p:attrName>ppt_x</p:attrName>
                                        </p:attrNameLst>
                                      </p:cBhvr>
                                      <p:tavLst>
                                        <p:tav tm="0">
                                          <p:val>
                                            <p:strVal val="#ppt_x"/>
                                          </p:val>
                                        </p:tav>
                                        <p:tav tm="100000">
                                          <p:val>
                                            <p:strVal val="#ppt_x"/>
                                          </p:val>
                                        </p:tav>
                                      </p:tavLst>
                                    </p:anim>
                                    <p:anim calcmode="lin" valueType="num">
                                      <p:cBhvr>
                                        <p:cTn id="13" dur="900" decel="100000" fill="hold"/>
                                        <p:tgtEl>
                                          <p:spTgt spid="9626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9626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p:bldP spid="9626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4"/>
          <p:cNvSpPr>
            <a:spLocks noChangeArrowheads="1"/>
          </p:cNvSpPr>
          <p:nvPr/>
        </p:nvSpPr>
        <p:spPr bwMode="auto">
          <a:xfrm>
            <a:off x="34925" y="738188"/>
            <a:ext cx="26352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a:solidFill>
                  <a:srgbClr val="CC0000"/>
                </a:solidFill>
                <a:latin typeface="黑体" pitchFamily="2" charset="-122"/>
                <a:ea typeface="黑体" pitchFamily="2" charset="-122"/>
              </a:rPr>
              <a:t>头部动作</a:t>
            </a:r>
          </a:p>
        </p:txBody>
      </p:sp>
      <p:grpSp>
        <p:nvGrpSpPr>
          <p:cNvPr id="2" name="Group 27"/>
          <p:cNvGrpSpPr>
            <a:grpSpLocks/>
          </p:cNvGrpSpPr>
          <p:nvPr/>
        </p:nvGrpSpPr>
        <p:grpSpPr bwMode="auto">
          <a:xfrm>
            <a:off x="2843213" y="2276475"/>
            <a:ext cx="1000125" cy="3411538"/>
            <a:chOff x="1791" y="1434"/>
            <a:chExt cx="630" cy="2149"/>
          </a:xfrm>
        </p:grpSpPr>
        <p:sp>
          <p:nvSpPr>
            <p:cNvPr id="39950" name="Rectangle 6"/>
            <p:cNvSpPr>
              <a:spLocks noChangeArrowheads="1"/>
            </p:cNvSpPr>
            <p:nvPr/>
          </p:nvSpPr>
          <p:spPr bwMode="auto">
            <a:xfrm>
              <a:off x="1791" y="1434"/>
              <a:ext cx="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点头</a:t>
              </a:r>
            </a:p>
          </p:txBody>
        </p:sp>
        <p:sp>
          <p:nvSpPr>
            <p:cNvPr id="39951" name="Rectangle 7"/>
            <p:cNvSpPr>
              <a:spLocks noChangeArrowheads="1"/>
            </p:cNvSpPr>
            <p:nvPr/>
          </p:nvSpPr>
          <p:spPr bwMode="auto">
            <a:xfrm>
              <a:off x="1791" y="1880"/>
              <a:ext cx="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摇头</a:t>
              </a:r>
            </a:p>
          </p:txBody>
        </p:sp>
        <p:sp>
          <p:nvSpPr>
            <p:cNvPr id="39952" name="Rectangle 8"/>
            <p:cNvSpPr>
              <a:spLocks noChangeArrowheads="1"/>
            </p:cNvSpPr>
            <p:nvPr/>
          </p:nvSpPr>
          <p:spPr bwMode="auto">
            <a:xfrm>
              <a:off x="1791" y="2326"/>
              <a:ext cx="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昂首</a:t>
              </a:r>
            </a:p>
          </p:txBody>
        </p:sp>
        <p:sp>
          <p:nvSpPr>
            <p:cNvPr id="39953" name="Rectangle 9"/>
            <p:cNvSpPr>
              <a:spLocks noChangeArrowheads="1"/>
            </p:cNvSpPr>
            <p:nvPr/>
          </p:nvSpPr>
          <p:spPr bwMode="auto">
            <a:xfrm>
              <a:off x="1791" y="2772"/>
              <a:ext cx="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垂头</a:t>
              </a:r>
            </a:p>
          </p:txBody>
        </p:sp>
        <p:sp>
          <p:nvSpPr>
            <p:cNvPr id="39954" name="Rectangle 10"/>
            <p:cNvSpPr>
              <a:spLocks noChangeArrowheads="1"/>
            </p:cNvSpPr>
            <p:nvPr/>
          </p:nvSpPr>
          <p:spPr bwMode="auto">
            <a:xfrm>
              <a:off x="1791" y="3218"/>
              <a:ext cx="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侧看</a:t>
              </a:r>
            </a:p>
          </p:txBody>
        </p:sp>
      </p:grpSp>
      <p:sp>
        <p:nvSpPr>
          <p:cNvPr id="98317" name="Rectangle 13"/>
          <p:cNvSpPr>
            <a:spLocks noChangeArrowheads="1"/>
          </p:cNvSpPr>
          <p:nvPr/>
        </p:nvSpPr>
        <p:spPr bwMode="auto">
          <a:xfrm>
            <a:off x="4787900" y="227647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同意</a:t>
            </a:r>
          </a:p>
        </p:txBody>
      </p:sp>
      <p:sp>
        <p:nvSpPr>
          <p:cNvPr id="98318" name="Rectangle 14"/>
          <p:cNvSpPr>
            <a:spLocks noChangeArrowheads="1"/>
          </p:cNvSpPr>
          <p:nvPr/>
        </p:nvSpPr>
        <p:spPr bwMode="auto">
          <a:xfrm>
            <a:off x="4787900" y="2984500"/>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否定</a:t>
            </a:r>
          </a:p>
        </p:txBody>
      </p:sp>
      <p:sp>
        <p:nvSpPr>
          <p:cNvPr id="98319" name="Rectangle 15"/>
          <p:cNvSpPr>
            <a:spLocks noChangeArrowheads="1"/>
          </p:cNvSpPr>
          <p:nvPr/>
        </p:nvSpPr>
        <p:spPr bwMode="auto">
          <a:xfrm>
            <a:off x="4787900" y="369252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骄傲</a:t>
            </a:r>
          </a:p>
        </p:txBody>
      </p:sp>
      <p:sp>
        <p:nvSpPr>
          <p:cNvPr id="98320" name="Rectangle 16"/>
          <p:cNvSpPr>
            <a:spLocks noChangeArrowheads="1"/>
          </p:cNvSpPr>
          <p:nvPr/>
        </p:nvSpPr>
        <p:spPr bwMode="auto">
          <a:xfrm>
            <a:off x="4787900" y="4400550"/>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沮丧</a:t>
            </a:r>
          </a:p>
        </p:txBody>
      </p:sp>
      <p:sp>
        <p:nvSpPr>
          <p:cNvPr id="98321" name="Rectangle 17"/>
          <p:cNvSpPr>
            <a:spLocks noChangeArrowheads="1"/>
          </p:cNvSpPr>
          <p:nvPr/>
        </p:nvSpPr>
        <p:spPr bwMode="auto">
          <a:xfrm>
            <a:off x="4787900" y="510857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不服</a:t>
            </a:r>
          </a:p>
        </p:txBody>
      </p:sp>
      <p:pic>
        <p:nvPicPr>
          <p:cNvPr id="98324" name="Picture 20"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940175" y="2357438"/>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5" name="Picture 21"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940175" y="3065463"/>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6" name="Picture 22"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940175" y="3773488"/>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7" name="Picture 23"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940175" y="4481513"/>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Picture 24" descr="2008528171354977_2 拷贝"/>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3940175" y="5189538"/>
            <a:ext cx="5603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308"/>
                                        </p:tgtEl>
                                        <p:attrNameLst>
                                          <p:attrName>style.visibility</p:attrName>
                                        </p:attrNameLst>
                                      </p:cBhvr>
                                      <p:to>
                                        <p:strVal val="visible"/>
                                      </p:to>
                                    </p:set>
                                    <p:animEffect transition="in" filter="wipe(left)">
                                      <p:cBhvr>
                                        <p:cTn id="7" dur="500"/>
                                        <p:tgtEl>
                                          <p:spTgt spid="98308"/>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22" presetClass="entr" presetSubtype="8" fill="hold" nodeType="afterEffect">
                                  <p:stCondLst>
                                    <p:cond delay="0"/>
                                  </p:stCondLst>
                                  <p:childTnLst>
                                    <p:set>
                                      <p:cBhvr>
                                        <p:cTn id="16" dur="1" fill="hold">
                                          <p:stCondLst>
                                            <p:cond delay="0"/>
                                          </p:stCondLst>
                                        </p:cTn>
                                        <p:tgtEl>
                                          <p:spTgt spid="98324"/>
                                        </p:tgtEl>
                                        <p:attrNameLst>
                                          <p:attrName>style.visibility</p:attrName>
                                        </p:attrNameLst>
                                      </p:cBhvr>
                                      <p:to>
                                        <p:strVal val="visible"/>
                                      </p:to>
                                    </p:set>
                                    <p:animEffect transition="in" filter="wipe(left)">
                                      <p:cBhvr>
                                        <p:cTn id="17" dur="500"/>
                                        <p:tgtEl>
                                          <p:spTgt spid="983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3" presetClass="exit" presetSubtype="0" fill="hold" nodeType="clickEffect">
                                  <p:stCondLst>
                                    <p:cond delay="0"/>
                                  </p:stCondLst>
                                  <p:childTnLst>
                                    <p:anim calcmode="lin" valueType="num">
                                      <p:cBhvr>
                                        <p:cTn id="21" dur="500"/>
                                        <p:tgtEl>
                                          <p:spTgt spid="98324"/>
                                        </p:tgtEl>
                                        <p:attrNameLst>
                                          <p:attrName>ppt_w</p:attrName>
                                        </p:attrNameLst>
                                      </p:cBhvr>
                                      <p:tavLst>
                                        <p:tav tm="0">
                                          <p:val>
                                            <p:strVal val="ppt_w"/>
                                          </p:val>
                                        </p:tav>
                                        <p:tav tm="100000">
                                          <p:val>
                                            <p:fltVal val="0"/>
                                          </p:val>
                                        </p:tav>
                                      </p:tavLst>
                                    </p:anim>
                                    <p:anim calcmode="lin" valueType="num">
                                      <p:cBhvr>
                                        <p:cTn id="22" dur="500"/>
                                        <p:tgtEl>
                                          <p:spTgt spid="98324"/>
                                        </p:tgtEl>
                                        <p:attrNameLst>
                                          <p:attrName>ppt_h</p:attrName>
                                        </p:attrNameLst>
                                      </p:cBhvr>
                                      <p:tavLst>
                                        <p:tav tm="0">
                                          <p:val>
                                            <p:strVal val="ppt_h"/>
                                          </p:val>
                                        </p:tav>
                                        <p:tav tm="100000">
                                          <p:val>
                                            <p:fltVal val="0"/>
                                          </p:val>
                                        </p:tav>
                                      </p:tavLst>
                                    </p:anim>
                                    <p:animEffect transition="out" filter="fade">
                                      <p:cBhvr>
                                        <p:cTn id="23" dur="500"/>
                                        <p:tgtEl>
                                          <p:spTgt spid="98324"/>
                                        </p:tgtEl>
                                      </p:cBhvr>
                                    </p:animEffect>
                                    <p:set>
                                      <p:cBhvr>
                                        <p:cTn id="24" dur="1" fill="hold">
                                          <p:stCondLst>
                                            <p:cond delay="499"/>
                                          </p:stCondLst>
                                        </p:cTn>
                                        <p:tgtEl>
                                          <p:spTgt spid="98324"/>
                                        </p:tgtEl>
                                        <p:attrNameLst>
                                          <p:attrName>style.visibility</p:attrName>
                                        </p:attrNameLst>
                                      </p:cBhvr>
                                      <p:to>
                                        <p:strVal val="hidden"/>
                                      </p:to>
                                    </p:set>
                                  </p:childTnLst>
                                </p:cTn>
                              </p:par>
                            </p:childTnLst>
                          </p:cTn>
                        </p:par>
                        <p:par>
                          <p:cTn id="25" fill="hold" nodeType="afterGroup">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98317"/>
                                        </p:tgtEl>
                                        <p:attrNameLst>
                                          <p:attrName>style.visibility</p:attrName>
                                        </p:attrNameLst>
                                      </p:cBhvr>
                                      <p:to>
                                        <p:strVal val="visible"/>
                                      </p:to>
                                    </p:set>
                                    <p:animEffect transition="in" filter="fade">
                                      <p:cBhvr>
                                        <p:cTn id="28" dur="1000"/>
                                        <p:tgtEl>
                                          <p:spTgt spid="98317"/>
                                        </p:tgtEl>
                                      </p:cBhvr>
                                    </p:animEffect>
                                  </p:childTnLst>
                                </p:cTn>
                              </p:par>
                            </p:childTnLst>
                          </p:cTn>
                        </p:par>
                        <p:par>
                          <p:cTn id="29" fill="hold" nodeType="afterGroup">
                            <p:stCondLst>
                              <p:cond delay="1500"/>
                            </p:stCondLst>
                            <p:childTnLst>
                              <p:par>
                                <p:cTn id="30" presetID="22" presetClass="entr" presetSubtype="8" fill="hold" nodeType="afterEffect">
                                  <p:stCondLst>
                                    <p:cond delay="0"/>
                                  </p:stCondLst>
                                  <p:childTnLst>
                                    <p:set>
                                      <p:cBhvr>
                                        <p:cTn id="31" dur="1" fill="hold">
                                          <p:stCondLst>
                                            <p:cond delay="0"/>
                                          </p:stCondLst>
                                        </p:cTn>
                                        <p:tgtEl>
                                          <p:spTgt spid="98325"/>
                                        </p:tgtEl>
                                        <p:attrNameLst>
                                          <p:attrName>style.visibility</p:attrName>
                                        </p:attrNameLst>
                                      </p:cBhvr>
                                      <p:to>
                                        <p:strVal val="visible"/>
                                      </p:to>
                                    </p:set>
                                    <p:animEffect transition="in" filter="wipe(left)">
                                      <p:cBhvr>
                                        <p:cTn id="32" dur="500"/>
                                        <p:tgtEl>
                                          <p:spTgt spid="983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3" presetClass="exit" presetSubtype="0" fill="hold" nodeType="clickEffect">
                                  <p:stCondLst>
                                    <p:cond delay="0"/>
                                  </p:stCondLst>
                                  <p:childTnLst>
                                    <p:anim calcmode="lin" valueType="num">
                                      <p:cBhvr>
                                        <p:cTn id="36" dur="500"/>
                                        <p:tgtEl>
                                          <p:spTgt spid="98325"/>
                                        </p:tgtEl>
                                        <p:attrNameLst>
                                          <p:attrName>ppt_w</p:attrName>
                                        </p:attrNameLst>
                                      </p:cBhvr>
                                      <p:tavLst>
                                        <p:tav tm="0">
                                          <p:val>
                                            <p:strVal val="ppt_w"/>
                                          </p:val>
                                        </p:tav>
                                        <p:tav tm="100000">
                                          <p:val>
                                            <p:fltVal val="0"/>
                                          </p:val>
                                        </p:tav>
                                      </p:tavLst>
                                    </p:anim>
                                    <p:anim calcmode="lin" valueType="num">
                                      <p:cBhvr>
                                        <p:cTn id="37" dur="500"/>
                                        <p:tgtEl>
                                          <p:spTgt spid="98325"/>
                                        </p:tgtEl>
                                        <p:attrNameLst>
                                          <p:attrName>ppt_h</p:attrName>
                                        </p:attrNameLst>
                                      </p:cBhvr>
                                      <p:tavLst>
                                        <p:tav tm="0">
                                          <p:val>
                                            <p:strVal val="ppt_h"/>
                                          </p:val>
                                        </p:tav>
                                        <p:tav tm="100000">
                                          <p:val>
                                            <p:fltVal val="0"/>
                                          </p:val>
                                        </p:tav>
                                      </p:tavLst>
                                    </p:anim>
                                    <p:animEffect transition="out" filter="fade">
                                      <p:cBhvr>
                                        <p:cTn id="38" dur="500"/>
                                        <p:tgtEl>
                                          <p:spTgt spid="98325"/>
                                        </p:tgtEl>
                                      </p:cBhvr>
                                    </p:animEffect>
                                    <p:set>
                                      <p:cBhvr>
                                        <p:cTn id="39" dur="1" fill="hold">
                                          <p:stCondLst>
                                            <p:cond delay="499"/>
                                          </p:stCondLst>
                                        </p:cTn>
                                        <p:tgtEl>
                                          <p:spTgt spid="98325"/>
                                        </p:tgtEl>
                                        <p:attrNameLst>
                                          <p:attrName>style.visibility</p:attrName>
                                        </p:attrNameLst>
                                      </p:cBhvr>
                                      <p:to>
                                        <p:strVal val="hidden"/>
                                      </p:to>
                                    </p:set>
                                  </p:childTnLst>
                                </p:cTn>
                              </p:par>
                            </p:childTnLst>
                          </p:cTn>
                        </p:par>
                        <p:par>
                          <p:cTn id="40" fill="hold" nodeType="afterGroup">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98318"/>
                                        </p:tgtEl>
                                        <p:attrNameLst>
                                          <p:attrName>style.visibility</p:attrName>
                                        </p:attrNameLst>
                                      </p:cBhvr>
                                      <p:to>
                                        <p:strVal val="visible"/>
                                      </p:to>
                                    </p:set>
                                    <p:animEffect transition="in" filter="fade">
                                      <p:cBhvr>
                                        <p:cTn id="43" dur="1000"/>
                                        <p:tgtEl>
                                          <p:spTgt spid="98318"/>
                                        </p:tgtEl>
                                      </p:cBhvr>
                                    </p:animEffect>
                                  </p:childTnLst>
                                </p:cTn>
                              </p:par>
                            </p:childTnLst>
                          </p:cTn>
                        </p:par>
                        <p:par>
                          <p:cTn id="44" fill="hold" nodeType="afterGroup">
                            <p:stCondLst>
                              <p:cond delay="1500"/>
                            </p:stCondLst>
                            <p:childTnLst>
                              <p:par>
                                <p:cTn id="45" presetID="22" presetClass="entr" presetSubtype="8" fill="hold" nodeType="afterEffect">
                                  <p:stCondLst>
                                    <p:cond delay="0"/>
                                  </p:stCondLst>
                                  <p:childTnLst>
                                    <p:set>
                                      <p:cBhvr>
                                        <p:cTn id="46" dur="1" fill="hold">
                                          <p:stCondLst>
                                            <p:cond delay="0"/>
                                          </p:stCondLst>
                                        </p:cTn>
                                        <p:tgtEl>
                                          <p:spTgt spid="98326"/>
                                        </p:tgtEl>
                                        <p:attrNameLst>
                                          <p:attrName>style.visibility</p:attrName>
                                        </p:attrNameLst>
                                      </p:cBhvr>
                                      <p:to>
                                        <p:strVal val="visible"/>
                                      </p:to>
                                    </p:set>
                                    <p:animEffect transition="in" filter="wipe(left)">
                                      <p:cBhvr>
                                        <p:cTn id="47" dur="500"/>
                                        <p:tgtEl>
                                          <p:spTgt spid="983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xit" presetSubtype="0" fill="hold" nodeType="clickEffect">
                                  <p:stCondLst>
                                    <p:cond delay="0"/>
                                  </p:stCondLst>
                                  <p:childTnLst>
                                    <p:anim calcmode="lin" valueType="num">
                                      <p:cBhvr>
                                        <p:cTn id="51" dur="500"/>
                                        <p:tgtEl>
                                          <p:spTgt spid="98326"/>
                                        </p:tgtEl>
                                        <p:attrNameLst>
                                          <p:attrName>ppt_w</p:attrName>
                                        </p:attrNameLst>
                                      </p:cBhvr>
                                      <p:tavLst>
                                        <p:tav tm="0">
                                          <p:val>
                                            <p:strVal val="ppt_w"/>
                                          </p:val>
                                        </p:tav>
                                        <p:tav tm="100000">
                                          <p:val>
                                            <p:fltVal val="0"/>
                                          </p:val>
                                        </p:tav>
                                      </p:tavLst>
                                    </p:anim>
                                    <p:anim calcmode="lin" valueType="num">
                                      <p:cBhvr>
                                        <p:cTn id="52" dur="500"/>
                                        <p:tgtEl>
                                          <p:spTgt spid="98326"/>
                                        </p:tgtEl>
                                        <p:attrNameLst>
                                          <p:attrName>ppt_h</p:attrName>
                                        </p:attrNameLst>
                                      </p:cBhvr>
                                      <p:tavLst>
                                        <p:tav tm="0">
                                          <p:val>
                                            <p:strVal val="ppt_h"/>
                                          </p:val>
                                        </p:tav>
                                        <p:tav tm="100000">
                                          <p:val>
                                            <p:fltVal val="0"/>
                                          </p:val>
                                        </p:tav>
                                      </p:tavLst>
                                    </p:anim>
                                    <p:animEffect transition="out" filter="fade">
                                      <p:cBhvr>
                                        <p:cTn id="53" dur="500"/>
                                        <p:tgtEl>
                                          <p:spTgt spid="98326"/>
                                        </p:tgtEl>
                                      </p:cBhvr>
                                    </p:animEffect>
                                    <p:set>
                                      <p:cBhvr>
                                        <p:cTn id="54" dur="1" fill="hold">
                                          <p:stCondLst>
                                            <p:cond delay="499"/>
                                          </p:stCondLst>
                                        </p:cTn>
                                        <p:tgtEl>
                                          <p:spTgt spid="98326"/>
                                        </p:tgtEl>
                                        <p:attrNameLst>
                                          <p:attrName>style.visibility</p:attrName>
                                        </p:attrNameLst>
                                      </p:cBhvr>
                                      <p:to>
                                        <p:strVal val="hidden"/>
                                      </p:to>
                                    </p:set>
                                  </p:childTnLst>
                                </p:cTn>
                              </p:par>
                            </p:childTnLst>
                          </p:cTn>
                        </p:par>
                        <p:par>
                          <p:cTn id="55" fill="hold" nodeType="afterGroup">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98319"/>
                                        </p:tgtEl>
                                        <p:attrNameLst>
                                          <p:attrName>style.visibility</p:attrName>
                                        </p:attrNameLst>
                                      </p:cBhvr>
                                      <p:to>
                                        <p:strVal val="visible"/>
                                      </p:to>
                                    </p:set>
                                    <p:animEffect transition="in" filter="fade">
                                      <p:cBhvr>
                                        <p:cTn id="58" dur="1000"/>
                                        <p:tgtEl>
                                          <p:spTgt spid="98319"/>
                                        </p:tgtEl>
                                      </p:cBhvr>
                                    </p:animEffect>
                                  </p:childTnLst>
                                </p:cTn>
                              </p:par>
                            </p:childTnLst>
                          </p:cTn>
                        </p:par>
                        <p:par>
                          <p:cTn id="59" fill="hold" nodeType="afterGroup">
                            <p:stCondLst>
                              <p:cond delay="1500"/>
                            </p:stCondLst>
                            <p:childTnLst>
                              <p:par>
                                <p:cTn id="60" presetID="22" presetClass="entr" presetSubtype="8" fill="hold" nodeType="afterEffect">
                                  <p:stCondLst>
                                    <p:cond delay="0"/>
                                  </p:stCondLst>
                                  <p:childTnLst>
                                    <p:set>
                                      <p:cBhvr>
                                        <p:cTn id="61" dur="1" fill="hold">
                                          <p:stCondLst>
                                            <p:cond delay="0"/>
                                          </p:stCondLst>
                                        </p:cTn>
                                        <p:tgtEl>
                                          <p:spTgt spid="98327"/>
                                        </p:tgtEl>
                                        <p:attrNameLst>
                                          <p:attrName>style.visibility</p:attrName>
                                        </p:attrNameLst>
                                      </p:cBhvr>
                                      <p:to>
                                        <p:strVal val="visible"/>
                                      </p:to>
                                    </p:set>
                                    <p:animEffect transition="in" filter="wipe(left)">
                                      <p:cBhvr>
                                        <p:cTn id="62" dur="500"/>
                                        <p:tgtEl>
                                          <p:spTgt spid="9832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53" presetClass="exit" presetSubtype="0" fill="hold" nodeType="clickEffect">
                                  <p:stCondLst>
                                    <p:cond delay="0"/>
                                  </p:stCondLst>
                                  <p:childTnLst>
                                    <p:anim calcmode="lin" valueType="num">
                                      <p:cBhvr>
                                        <p:cTn id="66" dur="500"/>
                                        <p:tgtEl>
                                          <p:spTgt spid="98327"/>
                                        </p:tgtEl>
                                        <p:attrNameLst>
                                          <p:attrName>ppt_w</p:attrName>
                                        </p:attrNameLst>
                                      </p:cBhvr>
                                      <p:tavLst>
                                        <p:tav tm="0">
                                          <p:val>
                                            <p:strVal val="ppt_w"/>
                                          </p:val>
                                        </p:tav>
                                        <p:tav tm="100000">
                                          <p:val>
                                            <p:fltVal val="0"/>
                                          </p:val>
                                        </p:tav>
                                      </p:tavLst>
                                    </p:anim>
                                    <p:anim calcmode="lin" valueType="num">
                                      <p:cBhvr>
                                        <p:cTn id="67" dur="500"/>
                                        <p:tgtEl>
                                          <p:spTgt spid="98327"/>
                                        </p:tgtEl>
                                        <p:attrNameLst>
                                          <p:attrName>ppt_h</p:attrName>
                                        </p:attrNameLst>
                                      </p:cBhvr>
                                      <p:tavLst>
                                        <p:tav tm="0">
                                          <p:val>
                                            <p:strVal val="ppt_h"/>
                                          </p:val>
                                        </p:tav>
                                        <p:tav tm="100000">
                                          <p:val>
                                            <p:fltVal val="0"/>
                                          </p:val>
                                        </p:tav>
                                      </p:tavLst>
                                    </p:anim>
                                    <p:animEffect transition="out" filter="fade">
                                      <p:cBhvr>
                                        <p:cTn id="68" dur="500"/>
                                        <p:tgtEl>
                                          <p:spTgt spid="98327"/>
                                        </p:tgtEl>
                                      </p:cBhvr>
                                    </p:animEffect>
                                    <p:set>
                                      <p:cBhvr>
                                        <p:cTn id="69" dur="1" fill="hold">
                                          <p:stCondLst>
                                            <p:cond delay="499"/>
                                          </p:stCondLst>
                                        </p:cTn>
                                        <p:tgtEl>
                                          <p:spTgt spid="98327"/>
                                        </p:tgtEl>
                                        <p:attrNameLst>
                                          <p:attrName>style.visibility</p:attrName>
                                        </p:attrNameLst>
                                      </p:cBhvr>
                                      <p:to>
                                        <p:strVal val="hidden"/>
                                      </p:to>
                                    </p:set>
                                  </p:childTnLst>
                                </p:cTn>
                              </p:par>
                            </p:childTnLst>
                          </p:cTn>
                        </p:par>
                        <p:par>
                          <p:cTn id="70" fill="hold" nodeType="afterGroup">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98320"/>
                                        </p:tgtEl>
                                        <p:attrNameLst>
                                          <p:attrName>style.visibility</p:attrName>
                                        </p:attrNameLst>
                                      </p:cBhvr>
                                      <p:to>
                                        <p:strVal val="visible"/>
                                      </p:to>
                                    </p:set>
                                    <p:animEffect transition="in" filter="fade">
                                      <p:cBhvr>
                                        <p:cTn id="73" dur="1000"/>
                                        <p:tgtEl>
                                          <p:spTgt spid="98320"/>
                                        </p:tgtEl>
                                      </p:cBhvr>
                                    </p:animEffect>
                                  </p:childTnLst>
                                </p:cTn>
                              </p:par>
                            </p:childTnLst>
                          </p:cTn>
                        </p:par>
                        <p:par>
                          <p:cTn id="74" fill="hold" nodeType="afterGroup">
                            <p:stCondLst>
                              <p:cond delay="1500"/>
                            </p:stCondLst>
                            <p:childTnLst>
                              <p:par>
                                <p:cTn id="75" presetID="22" presetClass="entr" presetSubtype="8" fill="hold" nodeType="afterEffect">
                                  <p:stCondLst>
                                    <p:cond delay="0"/>
                                  </p:stCondLst>
                                  <p:childTnLst>
                                    <p:set>
                                      <p:cBhvr>
                                        <p:cTn id="76" dur="1" fill="hold">
                                          <p:stCondLst>
                                            <p:cond delay="0"/>
                                          </p:stCondLst>
                                        </p:cTn>
                                        <p:tgtEl>
                                          <p:spTgt spid="98328"/>
                                        </p:tgtEl>
                                        <p:attrNameLst>
                                          <p:attrName>style.visibility</p:attrName>
                                        </p:attrNameLst>
                                      </p:cBhvr>
                                      <p:to>
                                        <p:strVal val="visible"/>
                                      </p:to>
                                    </p:set>
                                    <p:animEffect transition="in" filter="wipe(left)">
                                      <p:cBhvr>
                                        <p:cTn id="77" dur="500"/>
                                        <p:tgtEl>
                                          <p:spTgt spid="9832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53" presetClass="exit" presetSubtype="0" fill="hold" nodeType="clickEffect">
                                  <p:stCondLst>
                                    <p:cond delay="0"/>
                                  </p:stCondLst>
                                  <p:childTnLst>
                                    <p:anim calcmode="lin" valueType="num">
                                      <p:cBhvr>
                                        <p:cTn id="81" dur="500"/>
                                        <p:tgtEl>
                                          <p:spTgt spid="98328"/>
                                        </p:tgtEl>
                                        <p:attrNameLst>
                                          <p:attrName>ppt_w</p:attrName>
                                        </p:attrNameLst>
                                      </p:cBhvr>
                                      <p:tavLst>
                                        <p:tav tm="0">
                                          <p:val>
                                            <p:strVal val="ppt_w"/>
                                          </p:val>
                                        </p:tav>
                                        <p:tav tm="100000">
                                          <p:val>
                                            <p:fltVal val="0"/>
                                          </p:val>
                                        </p:tav>
                                      </p:tavLst>
                                    </p:anim>
                                    <p:anim calcmode="lin" valueType="num">
                                      <p:cBhvr>
                                        <p:cTn id="82" dur="500"/>
                                        <p:tgtEl>
                                          <p:spTgt spid="98328"/>
                                        </p:tgtEl>
                                        <p:attrNameLst>
                                          <p:attrName>ppt_h</p:attrName>
                                        </p:attrNameLst>
                                      </p:cBhvr>
                                      <p:tavLst>
                                        <p:tav tm="0">
                                          <p:val>
                                            <p:strVal val="ppt_h"/>
                                          </p:val>
                                        </p:tav>
                                        <p:tav tm="100000">
                                          <p:val>
                                            <p:fltVal val="0"/>
                                          </p:val>
                                        </p:tav>
                                      </p:tavLst>
                                    </p:anim>
                                    <p:animEffect transition="out" filter="fade">
                                      <p:cBhvr>
                                        <p:cTn id="83" dur="500"/>
                                        <p:tgtEl>
                                          <p:spTgt spid="98328"/>
                                        </p:tgtEl>
                                      </p:cBhvr>
                                    </p:animEffect>
                                    <p:set>
                                      <p:cBhvr>
                                        <p:cTn id="84" dur="1" fill="hold">
                                          <p:stCondLst>
                                            <p:cond delay="499"/>
                                          </p:stCondLst>
                                        </p:cTn>
                                        <p:tgtEl>
                                          <p:spTgt spid="98328"/>
                                        </p:tgtEl>
                                        <p:attrNameLst>
                                          <p:attrName>style.visibility</p:attrName>
                                        </p:attrNameLst>
                                      </p:cBhvr>
                                      <p:to>
                                        <p:strVal val="hidden"/>
                                      </p:to>
                                    </p:set>
                                  </p:childTnLst>
                                </p:cTn>
                              </p:par>
                            </p:childTnLst>
                          </p:cTn>
                        </p:par>
                        <p:par>
                          <p:cTn id="85" fill="hold" nodeType="afterGroup">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98321"/>
                                        </p:tgtEl>
                                        <p:attrNameLst>
                                          <p:attrName>style.visibility</p:attrName>
                                        </p:attrNameLst>
                                      </p:cBhvr>
                                      <p:to>
                                        <p:strVal val="visible"/>
                                      </p:to>
                                    </p:set>
                                    <p:animEffect transition="in" filter="fade">
                                      <p:cBhvr>
                                        <p:cTn id="88" dur="1000"/>
                                        <p:tgtEl>
                                          <p:spTgt spid="98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p:bldP spid="98317" grpId="0"/>
      <p:bldP spid="98318" grpId="0"/>
      <p:bldP spid="98319" grpId="0"/>
      <p:bldP spid="98320" grpId="0"/>
      <p:bldP spid="983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28588" y="2049463"/>
            <a:ext cx="8980487" cy="5051425"/>
            <a:chOff x="81" y="1155"/>
            <a:chExt cx="5657" cy="3182"/>
          </a:xfrm>
        </p:grpSpPr>
        <p:grpSp>
          <p:nvGrpSpPr>
            <p:cNvPr id="4101" name="Group 9"/>
            <p:cNvGrpSpPr>
              <a:grpSpLocks/>
            </p:cNvGrpSpPr>
            <p:nvPr/>
          </p:nvGrpSpPr>
          <p:grpSpPr bwMode="auto">
            <a:xfrm>
              <a:off x="81" y="1155"/>
              <a:ext cx="5657" cy="3182"/>
              <a:chOff x="81" y="1155"/>
              <a:chExt cx="5657" cy="3182"/>
            </a:xfrm>
          </p:grpSpPr>
          <p:pic>
            <p:nvPicPr>
              <p:cNvPr id="4103" name="Picture 4" descr="2008724194647386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 y="1155"/>
                <a:ext cx="5657" cy="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7"/>
              <p:cNvSpPr>
                <a:spLocks noChangeArrowheads="1"/>
              </p:cNvSpPr>
              <p:nvPr/>
            </p:nvSpPr>
            <p:spPr bwMode="auto">
              <a:xfrm rot="1494337">
                <a:off x="1292" y="2432"/>
                <a:ext cx="8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4400" b="1">
                    <a:solidFill>
                      <a:srgbClr val="CC0000"/>
                    </a:solidFill>
                    <a:ea typeface="黑体" pitchFamily="2" charset="-122"/>
                  </a:rPr>
                  <a:t>成功</a:t>
                </a:r>
              </a:p>
            </p:txBody>
          </p:sp>
          <p:sp>
            <p:nvSpPr>
              <p:cNvPr id="4105" name="Rectangle 8"/>
              <p:cNvSpPr>
                <a:spLocks noChangeArrowheads="1"/>
              </p:cNvSpPr>
              <p:nvPr/>
            </p:nvSpPr>
            <p:spPr bwMode="auto">
              <a:xfrm rot="-1347137">
                <a:off x="3464" y="2568"/>
                <a:ext cx="8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4400" b="1">
                    <a:solidFill>
                      <a:srgbClr val="CC0000"/>
                    </a:solidFill>
                    <a:ea typeface="黑体" pitchFamily="2" charset="-122"/>
                  </a:rPr>
                  <a:t>失败</a:t>
                </a:r>
              </a:p>
            </p:txBody>
          </p:sp>
        </p:grpSp>
        <p:sp>
          <p:nvSpPr>
            <p:cNvPr id="4102" name="Rectangle 10"/>
            <p:cNvSpPr>
              <a:spLocks noChangeArrowheads="1"/>
            </p:cNvSpPr>
            <p:nvPr/>
          </p:nvSpPr>
          <p:spPr bwMode="auto">
            <a:xfrm rot="-1628627">
              <a:off x="2472" y="1842"/>
              <a:ext cx="75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4000" b="1">
                  <a:solidFill>
                    <a:srgbClr val="CC0000"/>
                  </a:solidFill>
                  <a:ea typeface="黑体" pitchFamily="2" charset="-122"/>
                </a:rPr>
                <a:t>沟通</a:t>
              </a:r>
            </a:p>
          </p:txBody>
        </p:sp>
      </p:grpSp>
      <p:sp>
        <p:nvSpPr>
          <p:cNvPr id="237573" name="Rectangle 5"/>
          <p:cNvSpPr>
            <a:spLocks noChangeArrowheads="1"/>
          </p:cNvSpPr>
          <p:nvPr/>
        </p:nvSpPr>
        <p:spPr bwMode="auto">
          <a:xfrm>
            <a:off x="34925" y="1341438"/>
            <a:ext cx="447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solidFill>
                  <a:srgbClr val="CC0000"/>
                </a:solidFill>
                <a:ea typeface="黑体" pitchFamily="2" charset="-122"/>
              </a:rPr>
              <a:t>人类最伟大的成就来自沟通</a:t>
            </a:r>
          </a:p>
        </p:txBody>
      </p:sp>
      <p:sp>
        <p:nvSpPr>
          <p:cNvPr id="237574" name="Rectangle 6"/>
          <p:cNvSpPr>
            <a:spLocks noChangeArrowheads="1"/>
          </p:cNvSpPr>
          <p:nvPr/>
        </p:nvSpPr>
        <p:spPr bwMode="auto">
          <a:xfrm>
            <a:off x="4284663" y="1989138"/>
            <a:ext cx="4827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最大的失败，来自不愿意沟通</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237573"/>
                                        </p:tgtEl>
                                        <p:attrNameLst>
                                          <p:attrName>style.visibility</p:attrName>
                                        </p:attrNameLst>
                                      </p:cBhvr>
                                      <p:to>
                                        <p:strVal val="visible"/>
                                      </p:to>
                                    </p:set>
                                    <p:animEffect transition="in" filter="fade">
                                      <p:cBhvr>
                                        <p:cTn id="14" dur="1000"/>
                                        <p:tgtEl>
                                          <p:spTgt spid="237573"/>
                                        </p:tgtEl>
                                      </p:cBhvr>
                                    </p:animEffect>
                                    <p:anim calcmode="lin" valueType="num">
                                      <p:cBhvr>
                                        <p:cTn id="15" dur="1000" fill="hold"/>
                                        <p:tgtEl>
                                          <p:spTgt spid="237573"/>
                                        </p:tgtEl>
                                        <p:attrNameLst>
                                          <p:attrName>ppt_x</p:attrName>
                                        </p:attrNameLst>
                                      </p:cBhvr>
                                      <p:tavLst>
                                        <p:tav tm="0">
                                          <p:val>
                                            <p:strVal val="#ppt_x"/>
                                          </p:val>
                                        </p:tav>
                                        <p:tav tm="100000">
                                          <p:val>
                                            <p:strVal val="#ppt_x"/>
                                          </p:val>
                                        </p:tav>
                                      </p:tavLst>
                                    </p:anim>
                                    <p:anim calcmode="lin" valueType="num">
                                      <p:cBhvr>
                                        <p:cTn id="16" dur="1000" fill="hold"/>
                                        <p:tgtEl>
                                          <p:spTgt spid="237573"/>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237574"/>
                                        </p:tgtEl>
                                        <p:attrNameLst>
                                          <p:attrName>style.visibility</p:attrName>
                                        </p:attrNameLst>
                                      </p:cBhvr>
                                      <p:to>
                                        <p:strVal val="visible"/>
                                      </p:to>
                                    </p:set>
                                    <p:animEffect transition="in" filter="fade">
                                      <p:cBhvr>
                                        <p:cTn id="19" dur="1000"/>
                                        <p:tgtEl>
                                          <p:spTgt spid="237574"/>
                                        </p:tgtEl>
                                      </p:cBhvr>
                                    </p:animEffect>
                                    <p:anim calcmode="lin" valueType="num">
                                      <p:cBhvr>
                                        <p:cTn id="20" dur="1000" fill="hold"/>
                                        <p:tgtEl>
                                          <p:spTgt spid="237574"/>
                                        </p:tgtEl>
                                        <p:attrNameLst>
                                          <p:attrName>ppt_x</p:attrName>
                                        </p:attrNameLst>
                                      </p:cBhvr>
                                      <p:tavLst>
                                        <p:tav tm="0">
                                          <p:val>
                                            <p:strVal val="#ppt_x"/>
                                          </p:val>
                                        </p:tav>
                                        <p:tav tm="100000">
                                          <p:val>
                                            <p:strVal val="#ppt_x"/>
                                          </p:val>
                                        </p:tav>
                                      </p:tavLst>
                                    </p:anim>
                                    <p:anim calcmode="lin" valueType="num">
                                      <p:cBhvr>
                                        <p:cTn id="21" dur="1000" fill="hold"/>
                                        <p:tgtEl>
                                          <p:spTgt spid="2375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3" grpId="0"/>
      <p:bldP spid="23757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539750" y="2133600"/>
            <a:ext cx="40925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4625" indent="-174625"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30000"/>
              </a:lnSpc>
              <a:spcBef>
                <a:spcPct val="30000"/>
              </a:spcBef>
              <a:buFontTx/>
              <a:buChar char="•"/>
            </a:pPr>
            <a:r>
              <a:rPr kumimoji="1" lang="zh-CN" altLang="en-US" sz="2000" b="1">
                <a:latin typeface="黑体" pitchFamily="2" charset="-122"/>
                <a:ea typeface="黑体" pitchFamily="2" charset="-122"/>
              </a:rPr>
              <a:t>不感兴趣</a:t>
            </a:r>
            <a:r>
              <a:rPr kumimoji="1" lang="en-US" altLang="zh-CN" sz="2000" b="1">
                <a:latin typeface="黑体" pitchFamily="2" charset="-122"/>
                <a:ea typeface="黑体" pitchFamily="2" charset="-122"/>
              </a:rPr>
              <a:t>/</a:t>
            </a:r>
            <a:r>
              <a:rPr kumimoji="1" lang="zh-CN" altLang="en-US" sz="2000" b="1">
                <a:latin typeface="黑体" pitchFamily="2" charset="-122"/>
                <a:ea typeface="黑体" pitchFamily="2" charset="-122"/>
              </a:rPr>
              <a:t>漠不关心的</a:t>
            </a:r>
          </a:p>
          <a:p>
            <a:pPr eaLnBrk="1" hangingPunct="1">
              <a:lnSpc>
                <a:spcPct val="130000"/>
              </a:lnSpc>
              <a:spcBef>
                <a:spcPct val="30000"/>
              </a:spcBef>
              <a:buFontTx/>
              <a:buChar char="•"/>
            </a:pPr>
            <a:r>
              <a:rPr kumimoji="1" lang="zh-CN" altLang="en-US" sz="2000" b="1">
                <a:latin typeface="黑体" pitchFamily="2" charset="-122"/>
                <a:ea typeface="黑体" pitchFamily="2" charset="-122"/>
              </a:rPr>
              <a:t>充满敌意</a:t>
            </a:r>
            <a:r>
              <a:rPr kumimoji="1" lang="en-US" altLang="zh-CN" sz="2000" b="1">
                <a:latin typeface="黑体" pitchFamily="2" charset="-122"/>
                <a:ea typeface="黑体" pitchFamily="2" charset="-122"/>
              </a:rPr>
              <a:t>/</a:t>
            </a:r>
            <a:r>
              <a:rPr kumimoji="1" lang="zh-CN" altLang="en-US" sz="2000" b="1">
                <a:latin typeface="黑体" pitchFamily="2" charset="-122"/>
                <a:ea typeface="黑体" pitchFamily="2" charset="-122"/>
              </a:rPr>
              <a:t>讥讽的</a:t>
            </a:r>
          </a:p>
          <a:p>
            <a:pPr eaLnBrk="1" hangingPunct="1">
              <a:lnSpc>
                <a:spcPct val="130000"/>
              </a:lnSpc>
              <a:spcBef>
                <a:spcPct val="30000"/>
              </a:spcBef>
              <a:buFontTx/>
              <a:buChar char="•"/>
            </a:pPr>
            <a:r>
              <a:rPr kumimoji="1" lang="zh-CN" altLang="en-US" sz="2000" b="1">
                <a:latin typeface="黑体" pitchFamily="2" charset="-122"/>
                <a:ea typeface="黑体" pitchFamily="2" charset="-122"/>
              </a:rPr>
              <a:t>愉快的</a:t>
            </a:r>
          </a:p>
          <a:p>
            <a:pPr eaLnBrk="1" hangingPunct="1">
              <a:lnSpc>
                <a:spcPct val="130000"/>
              </a:lnSpc>
              <a:spcBef>
                <a:spcPct val="30000"/>
              </a:spcBef>
              <a:buFontTx/>
              <a:buChar char="•"/>
            </a:pPr>
            <a:r>
              <a:rPr kumimoji="1" lang="zh-CN" altLang="en-US" sz="2000" b="1">
                <a:latin typeface="黑体" pitchFamily="2" charset="-122"/>
                <a:ea typeface="黑体" pitchFamily="2" charset="-122"/>
              </a:rPr>
              <a:t>愤怒的</a:t>
            </a:r>
          </a:p>
          <a:p>
            <a:pPr eaLnBrk="1" hangingPunct="1">
              <a:lnSpc>
                <a:spcPct val="130000"/>
              </a:lnSpc>
              <a:spcBef>
                <a:spcPct val="30000"/>
              </a:spcBef>
              <a:buFontTx/>
              <a:buChar char="•"/>
            </a:pPr>
            <a:r>
              <a:rPr kumimoji="1" lang="zh-CN" altLang="en-US" sz="2000" b="1">
                <a:latin typeface="黑体" pitchFamily="2" charset="-122"/>
                <a:ea typeface="黑体" pitchFamily="2" charset="-122"/>
              </a:rPr>
              <a:t>不快的</a:t>
            </a:r>
            <a:r>
              <a:rPr kumimoji="1" lang="en-US" altLang="zh-CN" sz="2000" b="1">
                <a:latin typeface="黑体" pitchFamily="2" charset="-122"/>
                <a:ea typeface="黑体" pitchFamily="2" charset="-122"/>
              </a:rPr>
              <a:t>/</a:t>
            </a:r>
            <a:r>
              <a:rPr kumimoji="1" lang="zh-CN" altLang="en-US" sz="2000" b="1">
                <a:latin typeface="黑体" pitchFamily="2" charset="-122"/>
                <a:ea typeface="黑体" pitchFamily="2" charset="-122"/>
              </a:rPr>
              <a:t>愁眉不展的</a:t>
            </a:r>
            <a:r>
              <a:rPr kumimoji="1" lang="en-US" altLang="zh-CN" sz="2000" b="1">
                <a:latin typeface="黑体" pitchFamily="2" charset="-122"/>
                <a:ea typeface="黑体" pitchFamily="2" charset="-122"/>
              </a:rPr>
              <a:t>/</a:t>
            </a:r>
            <a:r>
              <a:rPr kumimoji="1" lang="zh-CN" altLang="en-US" sz="2000" b="1">
                <a:latin typeface="黑体" pitchFamily="2" charset="-122"/>
                <a:ea typeface="黑体" pitchFamily="2" charset="-122"/>
              </a:rPr>
              <a:t>负气的</a:t>
            </a:r>
          </a:p>
          <a:p>
            <a:pPr eaLnBrk="1" hangingPunct="1">
              <a:lnSpc>
                <a:spcPct val="130000"/>
              </a:lnSpc>
              <a:spcBef>
                <a:spcPct val="30000"/>
              </a:spcBef>
              <a:buFontTx/>
              <a:buChar char="•"/>
            </a:pPr>
            <a:r>
              <a:rPr kumimoji="1" lang="zh-CN" altLang="en-US" sz="2000" b="1">
                <a:latin typeface="黑体" pitchFamily="2" charset="-122"/>
                <a:ea typeface="黑体" pitchFamily="2" charset="-122"/>
              </a:rPr>
              <a:t>天真</a:t>
            </a:r>
            <a:r>
              <a:rPr kumimoji="1" lang="en-US" altLang="zh-CN" sz="2000" b="1">
                <a:latin typeface="黑体" pitchFamily="2" charset="-122"/>
                <a:ea typeface="黑体" pitchFamily="2" charset="-122"/>
              </a:rPr>
              <a:t>/</a:t>
            </a:r>
            <a:r>
              <a:rPr kumimoji="1" lang="zh-CN" altLang="en-US" sz="2000" b="1">
                <a:latin typeface="黑体" pitchFamily="2" charset="-122"/>
                <a:ea typeface="黑体" pitchFamily="2" charset="-122"/>
              </a:rPr>
              <a:t>喜悦的，童真可爱的</a:t>
            </a:r>
          </a:p>
        </p:txBody>
      </p:sp>
      <p:sp>
        <p:nvSpPr>
          <p:cNvPr id="99332" name="Rectangle 4"/>
          <p:cNvSpPr>
            <a:spLocks noChangeArrowheads="1"/>
          </p:cNvSpPr>
          <p:nvPr/>
        </p:nvSpPr>
        <p:spPr bwMode="auto">
          <a:xfrm>
            <a:off x="34925" y="738188"/>
            <a:ext cx="26352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a:solidFill>
                  <a:srgbClr val="CC0000"/>
                </a:solidFill>
                <a:latin typeface="黑体" pitchFamily="2" charset="-122"/>
                <a:ea typeface="黑体" pitchFamily="2" charset="-122"/>
              </a:rPr>
              <a:t>面部表情</a:t>
            </a:r>
          </a:p>
        </p:txBody>
      </p:sp>
      <p:pic>
        <p:nvPicPr>
          <p:cNvPr id="99333" name="Picture 5"/>
          <p:cNvPicPr>
            <a:picLocks noChangeAspect="1" noChangeArrowheads="1"/>
          </p:cNvPicPr>
          <p:nvPr/>
        </p:nvPicPr>
        <p:blipFill>
          <a:blip r:embed="rId3">
            <a:extLst>
              <a:ext uri="{28A0092B-C50C-407E-A947-70E740481C1C}">
                <a14:useLocalDpi xmlns:a14="http://schemas.microsoft.com/office/drawing/2010/main" val="0"/>
              </a:ext>
            </a:extLst>
          </a:blip>
          <a:srcRect l="6291" r="6999" b="2994"/>
          <a:stretch>
            <a:fillRect/>
          </a:stretch>
        </p:blipFill>
        <p:spPr bwMode="auto">
          <a:xfrm flipH="1">
            <a:off x="4643438" y="2133600"/>
            <a:ext cx="44640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wipe(left)">
                                      <p:cBhvr>
                                        <p:cTn id="7" dur="500"/>
                                        <p:tgtEl>
                                          <p:spTgt spid="99332"/>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99333"/>
                                        </p:tgtEl>
                                        <p:attrNameLst>
                                          <p:attrName>style.visibility</p:attrName>
                                        </p:attrNameLst>
                                      </p:cBhvr>
                                      <p:to>
                                        <p:strVal val="visible"/>
                                      </p:to>
                                    </p:set>
                                    <p:animEffect transition="in" filter="fade">
                                      <p:cBhvr>
                                        <p:cTn id="11" dur="1000"/>
                                        <p:tgtEl>
                                          <p:spTgt spid="99333"/>
                                        </p:tgtEl>
                                      </p:cBhvr>
                                    </p:animEffect>
                                  </p:childTnLst>
                                </p:cTn>
                              </p:par>
                            </p:childTnLst>
                          </p:cTn>
                        </p:par>
                        <p:par>
                          <p:cTn id="12" fill="hold" nodeType="afterGroup">
                            <p:stCondLst>
                              <p:cond delay="1500"/>
                            </p:stCondLst>
                            <p:childTnLst>
                              <p:par>
                                <p:cTn id="13" presetID="47" presetClass="entr" presetSubtype="0" fill="hold" grpId="0" nodeType="afterEffect">
                                  <p:stCondLst>
                                    <p:cond delay="0"/>
                                  </p:stCondLst>
                                  <p:childTnLst>
                                    <p:set>
                                      <p:cBhvr>
                                        <p:cTn id="14" dur="1" fill="hold">
                                          <p:stCondLst>
                                            <p:cond delay="0"/>
                                          </p:stCondLst>
                                        </p:cTn>
                                        <p:tgtEl>
                                          <p:spTgt spid="99330"/>
                                        </p:tgtEl>
                                        <p:attrNameLst>
                                          <p:attrName>style.visibility</p:attrName>
                                        </p:attrNameLst>
                                      </p:cBhvr>
                                      <p:to>
                                        <p:strVal val="visible"/>
                                      </p:to>
                                    </p:set>
                                    <p:animEffect transition="in" filter="fade">
                                      <p:cBhvr>
                                        <p:cTn id="15" dur="1000"/>
                                        <p:tgtEl>
                                          <p:spTgt spid="99330"/>
                                        </p:tgtEl>
                                      </p:cBhvr>
                                    </p:animEffect>
                                    <p:anim calcmode="lin" valueType="num">
                                      <p:cBhvr>
                                        <p:cTn id="16" dur="1000" fill="hold"/>
                                        <p:tgtEl>
                                          <p:spTgt spid="99330"/>
                                        </p:tgtEl>
                                        <p:attrNameLst>
                                          <p:attrName>ppt_x</p:attrName>
                                        </p:attrNameLst>
                                      </p:cBhvr>
                                      <p:tavLst>
                                        <p:tav tm="0">
                                          <p:val>
                                            <p:strVal val="#ppt_x"/>
                                          </p:val>
                                        </p:tav>
                                        <p:tav tm="100000">
                                          <p:val>
                                            <p:strVal val="#ppt_x"/>
                                          </p:val>
                                        </p:tav>
                                      </p:tavLst>
                                    </p:anim>
                                    <p:anim calcmode="lin" valueType="num">
                                      <p:cBhvr>
                                        <p:cTn id="17" dur="1000" fill="hold"/>
                                        <p:tgtEl>
                                          <p:spTgt spid="99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p:bldP spid="9933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p:cNvSpPr txBox="1">
            <a:spLocks noChangeArrowheads="1"/>
          </p:cNvSpPr>
          <p:nvPr/>
        </p:nvSpPr>
        <p:spPr bwMode="auto">
          <a:xfrm>
            <a:off x="539750" y="2133600"/>
            <a:ext cx="40925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4625" indent="-174625"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30000"/>
              </a:lnSpc>
              <a:spcBef>
                <a:spcPct val="30000"/>
              </a:spcBef>
              <a:buFontTx/>
              <a:buChar char="•"/>
            </a:pPr>
            <a:r>
              <a:rPr kumimoji="1" lang="zh-CN" altLang="en-US" sz="2000" b="1">
                <a:latin typeface="黑体" pitchFamily="2" charset="-122"/>
                <a:ea typeface="黑体" pitchFamily="2" charset="-122"/>
              </a:rPr>
              <a:t>褪色的</a:t>
            </a:r>
            <a:r>
              <a:rPr kumimoji="1" lang="en-US" altLang="zh-CN" sz="2000" b="1">
                <a:latin typeface="黑体" pitchFamily="2" charset="-122"/>
                <a:ea typeface="黑体" pitchFamily="2" charset="-122"/>
              </a:rPr>
              <a:t>/</a:t>
            </a:r>
            <a:r>
              <a:rPr kumimoji="1" lang="zh-CN" altLang="en-US" sz="2000" b="1">
                <a:latin typeface="黑体" pitchFamily="2" charset="-122"/>
                <a:ea typeface="黑体" pitchFamily="2" charset="-122"/>
              </a:rPr>
              <a:t>疲倦的</a:t>
            </a:r>
            <a:r>
              <a:rPr kumimoji="1" lang="en-US" altLang="zh-CN" sz="2000" b="1">
                <a:latin typeface="黑体" pitchFamily="2" charset="-122"/>
                <a:ea typeface="黑体" pitchFamily="2" charset="-122"/>
              </a:rPr>
              <a:t>/</a:t>
            </a:r>
            <a:r>
              <a:rPr kumimoji="1" lang="zh-CN" altLang="en-US" sz="2000" b="1">
                <a:latin typeface="黑体" pitchFamily="2" charset="-122"/>
                <a:ea typeface="黑体" pitchFamily="2" charset="-122"/>
              </a:rPr>
              <a:t>麻木不仁的</a:t>
            </a:r>
          </a:p>
          <a:p>
            <a:pPr eaLnBrk="1" hangingPunct="1">
              <a:lnSpc>
                <a:spcPct val="130000"/>
              </a:lnSpc>
              <a:spcBef>
                <a:spcPct val="30000"/>
              </a:spcBef>
              <a:buFontTx/>
              <a:buChar char="•"/>
            </a:pPr>
            <a:r>
              <a:rPr kumimoji="1" lang="zh-CN" altLang="en-US" sz="2000" b="1">
                <a:latin typeface="黑体" pitchFamily="2" charset="-122"/>
                <a:ea typeface="黑体" pitchFamily="2" charset="-122"/>
              </a:rPr>
              <a:t>有点愤怒的、微微懊恼的</a:t>
            </a:r>
          </a:p>
          <a:p>
            <a:pPr eaLnBrk="1" hangingPunct="1">
              <a:lnSpc>
                <a:spcPct val="130000"/>
              </a:lnSpc>
              <a:spcBef>
                <a:spcPct val="30000"/>
              </a:spcBef>
              <a:buFontTx/>
              <a:buChar char="•"/>
            </a:pPr>
            <a:r>
              <a:rPr kumimoji="1" lang="zh-CN" altLang="en-US" sz="2000" b="1">
                <a:latin typeface="黑体" pitchFamily="2" charset="-122"/>
                <a:ea typeface="黑体" pitchFamily="2" charset="-122"/>
              </a:rPr>
              <a:t>假装开心</a:t>
            </a:r>
          </a:p>
          <a:p>
            <a:pPr eaLnBrk="1" hangingPunct="1">
              <a:lnSpc>
                <a:spcPct val="130000"/>
              </a:lnSpc>
              <a:spcBef>
                <a:spcPct val="30000"/>
              </a:spcBef>
              <a:buFontTx/>
              <a:buChar char="•"/>
            </a:pPr>
            <a:r>
              <a:rPr kumimoji="1" lang="zh-CN" altLang="en-US" sz="2000" b="1">
                <a:latin typeface="黑体" pitchFamily="2" charset="-122"/>
                <a:ea typeface="黑体" pitchFamily="2" charset="-122"/>
              </a:rPr>
              <a:t>不开心</a:t>
            </a:r>
            <a:r>
              <a:rPr kumimoji="1" lang="en-US" altLang="zh-CN" sz="2000" b="1">
                <a:latin typeface="黑体" pitchFamily="2" charset="-122"/>
                <a:ea typeface="黑体" pitchFamily="2" charset="-122"/>
              </a:rPr>
              <a:t>/</a:t>
            </a:r>
            <a:r>
              <a:rPr kumimoji="1" lang="zh-CN" altLang="en-US" sz="2000" b="1">
                <a:latin typeface="黑体" pitchFamily="2" charset="-122"/>
                <a:ea typeface="黑体" pitchFamily="2" charset="-122"/>
              </a:rPr>
              <a:t>苦恼的</a:t>
            </a:r>
          </a:p>
          <a:p>
            <a:pPr eaLnBrk="1" hangingPunct="1">
              <a:lnSpc>
                <a:spcPct val="130000"/>
              </a:lnSpc>
              <a:spcBef>
                <a:spcPct val="30000"/>
              </a:spcBef>
              <a:buFontTx/>
              <a:buChar char="•"/>
            </a:pPr>
            <a:r>
              <a:rPr kumimoji="1" lang="zh-CN" altLang="en-US" sz="2000" b="1">
                <a:latin typeface="黑体" pitchFamily="2" charset="-122"/>
                <a:ea typeface="黑体" pitchFamily="2" charset="-122"/>
              </a:rPr>
              <a:t>不能肯定的、怀疑的</a:t>
            </a:r>
          </a:p>
          <a:p>
            <a:pPr eaLnBrk="1" hangingPunct="1">
              <a:lnSpc>
                <a:spcPct val="130000"/>
              </a:lnSpc>
              <a:spcBef>
                <a:spcPct val="30000"/>
              </a:spcBef>
              <a:buFontTx/>
              <a:buChar char="•"/>
            </a:pPr>
            <a:r>
              <a:rPr kumimoji="1" lang="zh-CN" altLang="en-US" sz="2000" b="1">
                <a:latin typeface="黑体" pitchFamily="2" charset="-122"/>
                <a:ea typeface="黑体" pitchFamily="2" charset="-122"/>
              </a:rPr>
              <a:t>深感苦恼的</a:t>
            </a:r>
          </a:p>
        </p:txBody>
      </p:sp>
      <p:sp>
        <p:nvSpPr>
          <p:cNvPr id="41987" name="Rectangle 3"/>
          <p:cNvSpPr>
            <a:spLocks noChangeArrowheads="1"/>
          </p:cNvSpPr>
          <p:nvPr/>
        </p:nvSpPr>
        <p:spPr bwMode="auto">
          <a:xfrm>
            <a:off x="34925" y="738188"/>
            <a:ext cx="26352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a:solidFill>
                  <a:srgbClr val="CC0000"/>
                </a:solidFill>
                <a:latin typeface="黑体" pitchFamily="2" charset="-122"/>
                <a:ea typeface="黑体" pitchFamily="2" charset="-122"/>
              </a:rPr>
              <a:t>面部表情</a:t>
            </a:r>
          </a:p>
        </p:txBody>
      </p:sp>
      <p:pic>
        <p:nvPicPr>
          <p:cNvPr id="243717" name="Picture 5" descr="fafe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75" y="2016125"/>
            <a:ext cx="4619625" cy="48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43717"/>
                                        </p:tgtEl>
                                        <p:attrNameLst>
                                          <p:attrName>style.visibility</p:attrName>
                                        </p:attrNameLst>
                                      </p:cBhvr>
                                      <p:to>
                                        <p:strVal val="visible"/>
                                      </p:to>
                                    </p:set>
                                    <p:animEffect transition="in" filter="fade">
                                      <p:cBhvr>
                                        <p:cTn id="7" dur="1000"/>
                                        <p:tgtEl>
                                          <p:spTgt spid="243717"/>
                                        </p:tgtEl>
                                      </p:cBhvr>
                                    </p:animEffect>
                                  </p:childTnLst>
                                </p:cTn>
                              </p:par>
                            </p:childTnLst>
                          </p:cTn>
                        </p:par>
                        <p:par>
                          <p:cTn id="8" fill="hold" nodeType="afterGroup">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3714"/>
                                        </p:tgtEl>
                                        <p:attrNameLst>
                                          <p:attrName>style.visibility</p:attrName>
                                        </p:attrNameLst>
                                      </p:cBhvr>
                                      <p:to>
                                        <p:strVal val="visible"/>
                                      </p:to>
                                    </p:set>
                                    <p:animEffect transition="in" filter="fade">
                                      <p:cBhvr>
                                        <p:cTn id="11" dur="1000"/>
                                        <p:tgtEl>
                                          <p:spTgt spid="243714"/>
                                        </p:tgtEl>
                                      </p:cBhvr>
                                    </p:animEffect>
                                    <p:anim calcmode="lin" valueType="num">
                                      <p:cBhvr>
                                        <p:cTn id="12" dur="1000" fill="hold"/>
                                        <p:tgtEl>
                                          <p:spTgt spid="243714"/>
                                        </p:tgtEl>
                                        <p:attrNameLst>
                                          <p:attrName>ppt_x</p:attrName>
                                        </p:attrNameLst>
                                      </p:cBhvr>
                                      <p:tavLst>
                                        <p:tav tm="0">
                                          <p:val>
                                            <p:strVal val="#ppt_x"/>
                                          </p:val>
                                        </p:tav>
                                        <p:tav tm="100000">
                                          <p:val>
                                            <p:strVal val="#ppt_x"/>
                                          </p:val>
                                        </p:tav>
                                      </p:tavLst>
                                    </p:anim>
                                    <p:anim calcmode="lin" valueType="num">
                                      <p:cBhvr>
                                        <p:cTn id="13" dur="1000" fill="hold"/>
                                        <p:tgtEl>
                                          <p:spTgt spid="2437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56" name="Picture 20" descr="fentu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925" y="1844675"/>
            <a:ext cx="187325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38" name="Rectangle 2"/>
          <p:cNvSpPr>
            <a:spLocks noChangeArrowheads="1"/>
          </p:cNvSpPr>
          <p:nvPr/>
        </p:nvSpPr>
        <p:spPr bwMode="auto">
          <a:xfrm>
            <a:off x="34925" y="738188"/>
            <a:ext cx="26352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a:solidFill>
                  <a:srgbClr val="CC0000"/>
                </a:solidFill>
                <a:latin typeface="黑体" pitchFamily="2" charset="-122"/>
                <a:ea typeface="黑体" pitchFamily="2" charset="-122"/>
              </a:rPr>
              <a:t>两腿姿势</a:t>
            </a:r>
          </a:p>
        </p:txBody>
      </p:sp>
      <p:grpSp>
        <p:nvGrpSpPr>
          <p:cNvPr id="2" name="Group 19"/>
          <p:cNvGrpSpPr>
            <a:grpSpLocks/>
          </p:cNvGrpSpPr>
          <p:nvPr/>
        </p:nvGrpSpPr>
        <p:grpSpPr bwMode="auto">
          <a:xfrm>
            <a:off x="250825" y="1989138"/>
            <a:ext cx="1816100" cy="1995487"/>
            <a:chOff x="1277" y="1434"/>
            <a:chExt cx="1144" cy="1257"/>
          </a:xfrm>
        </p:grpSpPr>
        <p:sp>
          <p:nvSpPr>
            <p:cNvPr id="43020" name="Rectangle 4"/>
            <p:cNvSpPr>
              <a:spLocks noChangeArrowheads="1"/>
            </p:cNvSpPr>
            <p:nvPr/>
          </p:nvSpPr>
          <p:spPr bwMode="auto">
            <a:xfrm>
              <a:off x="1277" y="1434"/>
              <a:ext cx="11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kumimoji="1" lang="zh-CN" altLang="en-US" sz="3200" b="1">
                  <a:ea typeface="黑体" pitchFamily="2" charset="-122"/>
                  <a:sym typeface="Webdings" pitchFamily="18" charset="2"/>
                </a:rPr>
                <a:t>两腿分开</a:t>
              </a:r>
            </a:p>
          </p:txBody>
        </p:sp>
        <p:sp>
          <p:nvSpPr>
            <p:cNvPr id="43021" name="Rectangle 5"/>
            <p:cNvSpPr>
              <a:spLocks noChangeArrowheads="1"/>
            </p:cNvSpPr>
            <p:nvPr/>
          </p:nvSpPr>
          <p:spPr bwMode="auto">
            <a:xfrm>
              <a:off x="1277" y="1880"/>
              <a:ext cx="11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kumimoji="1" lang="zh-CN" altLang="en-US" sz="3200" b="1">
                  <a:ea typeface="黑体" pitchFamily="2" charset="-122"/>
                  <a:sym typeface="Webdings" pitchFamily="18" charset="2"/>
                </a:rPr>
                <a:t>两腿交叉</a:t>
              </a:r>
            </a:p>
          </p:txBody>
        </p:sp>
        <p:sp>
          <p:nvSpPr>
            <p:cNvPr id="43022" name="Rectangle 6"/>
            <p:cNvSpPr>
              <a:spLocks noChangeArrowheads="1"/>
            </p:cNvSpPr>
            <p:nvPr/>
          </p:nvSpPr>
          <p:spPr bwMode="auto">
            <a:xfrm>
              <a:off x="1277" y="2326"/>
              <a:ext cx="11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kumimoji="1" lang="zh-CN" altLang="en-US" sz="3200" b="1">
                  <a:ea typeface="黑体" pitchFamily="2" charset="-122"/>
                  <a:sym typeface="Webdings" pitchFamily="18" charset="2"/>
                </a:rPr>
                <a:t>并拢双腿</a:t>
              </a:r>
            </a:p>
          </p:txBody>
        </p:sp>
      </p:grpSp>
      <p:sp>
        <p:nvSpPr>
          <p:cNvPr id="244745" name="Rectangle 9"/>
          <p:cNvSpPr>
            <a:spLocks noChangeArrowheads="1"/>
          </p:cNvSpPr>
          <p:nvPr/>
        </p:nvSpPr>
        <p:spPr bwMode="auto">
          <a:xfrm>
            <a:off x="3011488" y="1989138"/>
            <a:ext cx="1970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稳定和自信</a:t>
            </a:r>
          </a:p>
        </p:txBody>
      </p:sp>
      <p:sp>
        <p:nvSpPr>
          <p:cNvPr id="244746" name="Rectangle 10"/>
          <p:cNvSpPr>
            <a:spLocks noChangeArrowheads="1"/>
          </p:cNvSpPr>
          <p:nvPr/>
        </p:nvSpPr>
        <p:spPr bwMode="auto">
          <a:xfrm>
            <a:off x="3011488" y="2697163"/>
            <a:ext cx="447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害羞胆怯或不热情、不融洽</a:t>
            </a:r>
          </a:p>
        </p:txBody>
      </p:sp>
      <p:sp>
        <p:nvSpPr>
          <p:cNvPr id="244747" name="Rectangle 11"/>
          <p:cNvSpPr>
            <a:spLocks noChangeArrowheads="1"/>
          </p:cNvSpPr>
          <p:nvPr/>
        </p:nvSpPr>
        <p:spPr bwMode="auto">
          <a:xfrm>
            <a:off x="3011488" y="3405188"/>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ea typeface="黑体" pitchFamily="2" charset="-122"/>
              </a:rPr>
              <a:t>正经、严肃和拘谨</a:t>
            </a:r>
          </a:p>
        </p:txBody>
      </p:sp>
      <p:pic>
        <p:nvPicPr>
          <p:cNvPr id="244750" name="Picture 14" descr="2008528171354977_2 拷贝"/>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2163763" y="2070100"/>
            <a:ext cx="56038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51" name="Picture 15" descr="2008528171354977_2 拷贝"/>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2163763" y="2778125"/>
            <a:ext cx="56038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52" name="Picture 16" descr="2008528171354977_2 拷贝"/>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98058">
            <a:off x="2163763" y="3486150"/>
            <a:ext cx="56038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57" name="Rectangle 21"/>
          <p:cNvSpPr>
            <a:spLocks noChangeArrowheads="1"/>
          </p:cNvSpPr>
          <p:nvPr/>
        </p:nvSpPr>
        <p:spPr bwMode="auto">
          <a:xfrm>
            <a:off x="2987675" y="4019550"/>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zh-CN" altLang="en-US" sz="2400" b="1">
                <a:ea typeface="黑体" pitchFamily="2" charset="-122"/>
              </a:rPr>
              <a:t>如：立正、正襟危坐</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4738"/>
                                        </p:tgtEl>
                                        <p:attrNameLst>
                                          <p:attrName>style.visibility</p:attrName>
                                        </p:attrNameLst>
                                      </p:cBhvr>
                                      <p:to>
                                        <p:strVal val="visible"/>
                                      </p:to>
                                    </p:set>
                                    <p:animEffect transition="in" filter="wipe(left)">
                                      <p:cBhvr>
                                        <p:cTn id="7" dur="500"/>
                                        <p:tgtEl>
                                          <p:spTgt spid="24473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44756"/>
                                        </p:tgtEl>
                                        <p:attrNameLst>
                                          <p:attrName>style.visibility</p:attrName>
                                        </p:attrNameLst>
                                      </p:cBhvr>
                                      <p:to>
                                        <p:strVal val="visible"/>
                                      </p:to>
                                    </p:set>
                                    <p:animEffect transition="in" filter="fade">
                                      <p:cBhvr>
                                        <p:cTn id="11" dur="1000"/>
                                        <p:tgtEl>
                                          <p:spTgt spid="244756"/>
                                        </p:tgtEl>
                                      </p:cBhvr>
                                    </p:animEffect>
                                  </p:childTnLst>
                                </p:cTn>
                              </p:par>
                            </p:childTnLst>
                          </p:cTn>
                        </p:par>
                        <p:par>
                          <p:cTn id="12" fill="hold" nodeType="afterGroup">
                            <p:stCondLst>
                              <p:cond delay="15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nodeType="afterGroup">
                            <p:stCondLst>
                              <p:cond delay="2500"/>
                            </p:stCondLst>
                            <p:childTnLst>
                              <p:par>
                                <p:cTn id="19" presetID="22" presetClass="entr" presetSubtype="8" fill="hold" nodeType="afterEffect">
                                  <p:stCondLst>
                                    <p:cond delay="0"/>
                                  </p:stCondLst>
                                  <p:childTnLst>
                                    <p:set>
                                      <p:cBhvr>
                                        <p:cTn id="20" dur="1" fill="hold">
                                          <p:stCondLst>
                                            <p:cond delay="0"/>
                                          </p:stCondLst>
                                        </p:cTn>
                                        <p:tgtEl>
                                          <p:spTgt spid="244750"/>
                                        </p:tgtEl>
                                        <p:attrNameLst>
                                          <p:attrName>style.visibility</p:attrName>
                                        </p:attrNameLst>
                                      </p:cBhvr>
                                      <p:to>
                                        <p:strVal val="visible"/>
                                      </p:to>
                                    </p:set>
                                    <p:animEffect transition="in" filter="wipe(left)">
                                      <p:cBhvr>
                                        <p:cTn id="21" dur="500"/>
                                        <p:tgtEl>
                                          <p:spTgt spid="24475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xit" presetSubtype="0" fill="hold" nodeType="clickEffect">
                                  <p:stCondLst>
                                    <p:cond delay="0"/>
                                  </p:stCondLst>
                                  <p:childTnLst>
                                    <p:anim calcmode="lin" valueType="num">
                                      <p:cBhvr>
                                        <p:cTn id="25" dur="500"/>
                                        <p:tgtEl>
                                          <p:spTgt spid="244750"/>
                                        </p:tgtEl>
                                        <p:attrNameLst>
                                          <p:attrName>ppt_w</p:attrName>
                                        </p:attrNameLst>
                                      </p:cBhvr>
                                      <p:tavLst>
                                        <p:tav tm="0">
                                          <p:val>
                                            <p:strVal val="ppt_w"/>
                                          </p:val>
                                        </p:tav>
                                        <p:tav tm="100000">
                                          <p:val>
                                            <p:fltVal val="0"/>
                                          </p:val>
                                        </p:tav>
                                      </p:tavLst>
                                    </p:anim>
                                    <p:anim calcmode="lin" valueType="num">
                                      <p:cBhvr>
                                        <p:cTn id="26" dur="500"/>
                                        <p:tgtEl>
                                          <p:spTgt spid="244750"/>
                                        </p:tgtEl>
                                        <p:attrNameLst>
                                          <p:attrName>ppt_h</p:attrName>
                                        </p:attrNameLst>
                                      </p:cBhvr>
                                      <p:tavLst>
                                        <p:tav tm="0">
                                          <p:val>
                                            <p:strVal val="ppt_h"/>
                                          </p:val>
                                        </p:tav>
                                        <p:tav tm="100000">
                                          <p:val>
                                            <p:fltVal val="0"/>
                                          </p:val>
                                        </p:tav>
                                      </p:tavLst>
                                    </p:anim>
                                    <p:animEffect transition="out" filter="fade">
                                      <p:cBhvr>
                                        <p:cTn id="27" dur="500"/>
                                        <p:tgtEl>
                                          <p:spTgt spid="244750"/>
                                        </p:tgtEl>
                                      </p:cBhvr>
                                    </p:animEffect>
                                    <p:set>
                                      <p:cBhvr>
                                        <p:cTn id="28" dur="1" fill="hold">
                                          <p:stCondLst>
                                            <p:cond delay="499"/>
                                          </p:stCondLst>
                                        </p:cTn>
                                        <p:tgtEl>
                                          <p:spTgt spid="244750"/>
                                        </p:tgtEl>
                                        <p:attrNameLst>
                                          <p:attrName>style.visibility</p:attrName>
                                        </p:attrNameLst>
                                      </p:cBhvr>
                                      <p:to>
                                        <p:strVal val="hidden"/>
                                      </p:to>
                                    </p:set>
                                  </p:childTnLst>
                                </p:cTn>
                              </p:par>
                            </p:childTnLst>
                          </p:cTn>
                        </p:par>
                        <p:par>
                          <p:cTn id="29" fill="hold" nodeType="afterGroup">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44745"/>
                                        </p:tgtEl>
                                        <p:attrNameLst>
                                          <p:attrName>style.visibility</p:attrName>
                                        </p:attrNameLst>
                                      </p:cBhvr>
                                      <p:to>
                                        <p:strVal val="visible"/>
                                      </p:to>
                                    </p:set>
                                    <p:animEffect transition="in" filter="fade">
                                      <p:cBhvr>
                                        <p:cTn id="32" dur="1000"/>
                                        <p:tgtEl>
                                          <p:spTgt spid="244745"/>
                                        </p:tgtEl>
                                      </p:cBhvr>
                                    </p:animEffect>
                                  </p:childTnLst>
                                </p:cTn>
                              </p:par>
                            </p:childTnLst>
                          </p:cTn>
                        </p:par>
                        <p:par>
                          <p:cTn id="33" fill="hold" nodeType="afterGroup">
                            <p:stCondLst>
                              <p:cond delay="1500"/>
                            </p:stCondLst>
                            <p:childTnLst>
                              <p:par>
                                <p:cTn id="34" presetID="22" presetClass="entr" presetSubtype="8" fill="hold" nodeType="afterEffect">
                                  <p:stCondLst>
                                    <p:cond delay="0"/>
                                  </p:stCondLst>
                                  <p:childTnLst>
                                    <p:set>
                                      <p:cBhvr>
                                        <p:cTn id="35" dur="1" fill="hold">
                                          <p:stCondLst>
                                            <p:cond delay="0"/>
                                          </p:stCondLst>
                                        </p:cTn>
                                        <p:tgtEl>
                                          <p:spTgt spid="244751"/>
                                        </p:tgtEl>
                                        <p:attrNameLst>
                                          <p:attrName>style.visibility</p:attrName>
                                        </p:attrNameLst>
                                      </p:cBhvr>
                                      <p:to>
                                        <p:strVal val="visible"/>
                                      </p:to>
                                    </p:set>
                                    <p:animEffect transition="in" filter="wipe(left)">
                                      <p:cBhvr>
                                        <p:cTn id="36" dur="500"/>
                                        <p:tgtEl>
                                          <p:spTgt spid="24475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xit" presetSubtype="0" fill="hold" nodeType="clickEffect">
                                  <p:stCondLst>
                                    <p:cond delay="0"/>
                                  </p:stCondLst>
                                  <p:childTnLst>
                                    <p:anim calcmode="lin" valueType="num">
                                      <p:cBhvr>
                                        <p:cTn id="40" dur="500"/>
                                        <p:tgtEl>
                                          <p:spTgt spid="244751"/>
                                        </p:tgtEl>
                                        <p:attrNameLst>
                                          <p:attrName>ppt_w</p:attrName>
                                        </p:attrNameLst>
                                      </p:cBhvr>
                                      <p:tavLst>
                                        <p:tav tm="0">
                                          <p:val>
                                            <p:strVal val="ppt_w"/>
                                          </p:val>
                                        </p:tav>
                                        <p:tav tm="100000">
                                          <p:val>
                                            <p:fltVal val="0"/>
                                          </p:val>
                                        </p:tav>
                                      </p:tavLst>
                                    </p:anim>
                                    <p:anim calcmode="lin" valueType="num">
                                      <p:cBhvr>
                                        <p:cTn id="41" dur="500"/>
                                        <p:tgtEl>
                                          <p:spTgt spid="244751"/>
                                        </p:tgtEl>
                                        <p:attrNameLst>
                                          <p:attrName>ppt_h</p:attrName>
                                        </p:attrNameLst>
                                      </p:cBhvr>
                                      <p:tavLst>
                                        <p:tav tm="0">
                                          <p:val>
                                            <p:strVal val="ppt_h"/>
                                          </p:val>
                                        </p:tav>
                                        <p:tav tm="100000">
                                          <p:val>
                                            <p:fltVal val="0"/>
                                          </p:val>
                                        </p:tav>
                                      </p:tavLst>
                                    </p:anim>
                                    <p:animEffect transition="out" filter="fade">
                                      <p:cBhvr>
                                        <p:cTn id="42" dur="500"/>
                                        <p:tgtEl>
                                          <p:spTgt spid="244751"/>
                                        </p:tgtEl>
                                      </p:cBhvr>
                                    </p:animEffect>
                                    <p:set>
                                      <p:cBhvr>
                                        <p:cTn id="43" dur="1" fill="hold">
                                          <p:stCondLst>
                                            <p:cond delay="499"/>
                                          </p:stCondLst>
                                        </p:cTn>
                                        <p:tgtEl>
                                          <p:spTgt spid="244751"/>
                                        </p:tgtEl>
                                        <p:attrNameLst>
                                          <p:attrName>style.visibility</p:attrName>
                                        </p:attrNameLst>
                                      </p:cBhvr>
                                      <p:to>
                                        <p:strVal val="hidden"/>
                                      </p:to>
                                    </p:set>
                                  </p:childTnLst>
                                </p:cTn>
                              </p:par>
                            </p:childTnLst>
                          </p:cTn>
                        </p:par>
                        <p:par>
                          <p:cTn id="44" fill="hold" nodeType="afterGroup">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44746"/>
                                        </p:tgtEl>
                                        <p:attrNameLst>
                                          <p:attrName>style.visibility</p:attrName>
                                        </p:attrNameLst>
                                      </p:cBhvr>
                                      <p:to>
                                        <p:strVal val="visible"/>
                                      </p:to>
                                    </p:set>
                                    <p:animEffect transition="in" filter="fade">
                                      <p:cBhvr>
                                        <p:cTn id="47" dur="1000"/>
                                        <p:tgtEl>
                                          <p:spTgt spid="244746"/>
                                        </p:tgtEl>
                                      </p:cBhvr>
                                    </p:animEffect>
                                  </p:childTnLst>
                                </p:cTn>
                              </p:par>
                            </p:childTnLst>
                          </p:cTn>
                        </p:par>
                        <p:par>
                          <p:cTn id="48" fill="hold" nodeType="afterGroup">
                            <p:stCondLst>
                              <p:cond delay="1500"/>
                            </p:stCondLst>
                            <p:childTnLst>
                              <p:par>
                                <p:cTn id="49" presetID="22" presetClass="entr" presetSubtype="8" fill="hold" nodeType="afterEffect">
                                  <p:stCondLst>
                                    <p:cond delay="0"/>
                                  </p:stCondLst>
                                  <p:childTnLst>
                                    <p:set>
                                      <p:cBhvr>
                                        <p:cTn id="50" dur="1" fill="hold">
                                          <p:stCondLst>
                                            <p:cond delay="0"/>
                                          </p:stCondLst>
                                        </p:cTn>
                                        <p:tgtEl>
                                          <p:spTgt spid="244752"/>
                                        </p:tgtEl>
                                        <p:attrNameLst>
                                          <p:attrName>style.visibility</p:attrName>
                                        </p:attrNameLst>
                                      </p:cBhvr>
                                      <p:to>
                                        <p:strVal val="visible"/>
                                      </p:to>
                                    </p:set>
                                    <p:animEffect transition="in" filter="wipe(left)">
                                      <p:cBhvr>
                                        <p:cTn id="51" dur="500"/>
                                        <p:tgtEl>
                                          <p:spTgt spid="24475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xit" presetSubtype="0" fill="hold" nodeType="clickEffect">
                                  <p:stCondLst>
                                    <p:cond delay="0"/>
                                  </p:stCondLst>
                                  <p:childTnLst>
                                    <p:anim calcmode="lin" valueType="num">
                                      <p:cBhvr>
                                        <p:cTn id="55" dur="500"/>
                                        <p:tgtEl>
                                          <p:spTgt spid="244752"/>
                                        </p:tgtEl>
                                        <p:attrNameLst>
                                          <p:attrName>ppt_w</p:attrName>
                                        </p:attrNameLst>
                                      </p:cBhvr>
                                      <p:tavLst>
                                        <p:tav tm="0">
                                          <p:val>
                                            <p:strVal val="ppt_w"/>
                                          </p:val>
                                        </p:tav>
                                        <p:tav tm="100000">
                                          <p:val>
                                            <p:fltVal val="0"/>
                                          </p:val>
                                        </p:tav>
                                      </p:tavLst>
                                    </p:anim>
                                    <p:anim calcmode="lin" valueType="num">
                                      <p:cBhvr>
                                        <p:cTn id="56" dur="500"/>
                                        <p:tgtEl>
                                          <p:spTgt spid="244752"/>
                                        </p:tgtEl>
                                        <p:attrNameLst>
                                          <p:attrName>ppt_h</p:attrName>
                                        </p:attrNameLst>
                                      </p:cBhvr>
                                      <p:tavLst>
                                        <p:tav tm="0">
                                          <p:val>
                                            <p:strVal val="ppt_h"/>
                                          </p:val>
                                        </p:tav>
                                        <p:tav tm="100000">
                                          <p:val>
                                            <p:fltVal val="0"/>
                                          </p:val>
                                        </p:tav>
                                      </p:tavLst>
                                    </p:anim>
                                    <p:animEffect transition="out" filter="fade">
                                      <p:cBhvr>
                                        <p:cTn id="57" dur="500"/>
                                        <p:tgtEl>
                                          <p:spTgt spid="244752"/>
                                        </p:tgtEl>
                                      </p:cBhvr>
                                    </p:animEffect>
                                    <p:set>
                                      <p:cBhvr>
                                        <p:cTn id="58" dur="1" fill="hold">
                                          <p:stCondLst>
                                            <p:cond delay="499"/>
                                          </p:stCondLst>
                                        </p:cTn>
                                        <p:tgtEl>
                                          <p:spTgt spid="244752"/>
                                        </p:tgtEl>
                                        <p:attrNameLst>
                                          <p:attrName>style.visibility</p:attrName>
                                        </p:attrNameLst>
                                      </p:cBhvr>
                                      <p:to>
                                        <p:strVal val="hidden"/>
                                      </p:to>
                                    </p:set>
                                  </p:childTnLst>
                                </p:cTn>
                              </p:par>
                            </p:childTnLst>
                          </p:cTn>
                        </p:par>
                        <p:par>
                          <p:cTn id="59" fill="hold" nodeType="afterGroup">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44747"/>
                                        </p:tgtEl>
                                        <p:attrNameLst>
                                          <p:attrName>style.visibility</p:attrName>
                                        </p:attrNameLst>
                                      </p:cBhvr>
                                      <p:to>
                                        <p:strVal val="visible"/>
                                      </p:to>
                                    </p:set>
                                    <p:animEffect transition="in" filter="fade">
                                      <p:cBhvr>
                                        <p:cTn id="62" dur="1000"/>
                                        <p:tgtEl>
                                          <p:spTgt spid="2447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44757"/>
                                        </p:tgtEl>
                                        <p:attrNameLst>
                                          <p:attrName>style.visibility</p:attrName>
                                        </p:attrNameLst>
                                      </p:cBhvr>
                                      <p:to>
                                        <p:strVal val="visible"/>
                                      </p:to>
                                    </p:set>
                                    <p:animEffect transition="in" filter="fade">
                                      <p:cBhvr>
                                        <p:cTn id="65" dur="1000"/>
                                        <p:tgtEl>
                                          <p:spTgt spid="244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p:bldP spid="244745" grpId="0"/>
      <p:bldP spid="244746" grpId="0"/>
      <p:bldP spid="244747" grpId="0"/>
      <p:bldP spid="24475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21" name="Picture 9" descr="chiz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517775"/>
            <a:ext cx="45720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Rectangle 5"/>
          <p:cNvSpPr>
            <a:spLocks noChangeArrowheads="1"/>
          </p:cNvSpPr>
          <p:nvPr/>
        </p:nvSpPr>
        <p:spPr bwMode="auto">
          <a:xfrm>
            <a:off x="34925" y="738188"/>
            <a:ext cx="50863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a:solidFill>
                  <a:srgbClr val="CC0000"/>
                </a:solidFill>
                <a:latin typeface="黑体" pitchFamily="2" charset="-122"/>
                <a:ea typeface="黑体" pitchFamily="2" charset="-122"/>
              </a:rPr>
              <a:t>距离（沟通空间）</a:t>
            </a:r>
          </a:p>
        </p:txBody>
      </p:sp>
      <p:sp>
        <p:nvSpPr>
          <p:cNvPr id="115718" name="Rectangle 6"/>
          <p:cNvSpPr>
            <a:spLocks noChangeArrowheads="1"/>
          </p:cNvSpPr>
          <p:nvPr/>
        </p:nvSpPr>
        <p:spPr bwMode="auto">
          <a:xfrm>
            <a:off x="755650" y="2584450"/>
            <a:ext cx="4295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solidFill>
                  <a:srgbClr val="1C1C1C"/>
                </a:solidFill>
                <a:latin typeface="黑体" pitchFamily="2" charset="-122"/>
                <a:ea typeface="黑体" pitchFamily="2" charset="-122"/>
              </a:rPr>
              <a:t>亲密空间（约小于</a:t>
            </a:r>
            <a:r>
              <a:rPr kumimoji="1" lang="en-US" altLang="zh-CN" sz="2800" b="1">
                <a:solidFill>
                  <a:srgbClr val="1C1C1C"/>
                </a:solidFill>
                <a:latin typeface="黑体" pitchFamily="2" charset="-122"/>
                <a:ea typeface="黑体" pitchFamily="2" charset="-122"/>
              </a:rPr>
              <a:t>0.45m</a:t>
            </a:r>
            <a:r>
              <a:rPr kumimoji="1" lang="zh-CN" altLang="en-US" sz="2800" b="1">
                <a:solidFill>
                  <a:srgbClr val="1C1C1C"/>
                </a:solidFill>
                <a:latin typeface="黑体" pitchFamily="2" charset="-122"/>
                <a:ea typeface="黑体" pitchFamily="2" charset="-122"/>
              </a:rPr>
              <a:t>）</a:t>
            </a:r>
          </a:p>
        </p:txBody>
      </p:sp>
      <p:sp>
        <p:nvSpPr>
          <p:cNvPr id="115719" name="Rectangle 7"/>
          <p:cNvSpPr>
            <a:spLocks noChangeArrowheads="1"/>
          </p:cNvSpPr>
          <p:nvPr/>
        </p:nvSpPr>
        <p:spPr bwMode="auto">
          <a:xfrm>
            <a:off x="755650" y="3429000"/>
            <a:ext cx="6005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400" b="1">
                <a:solidFill>
                  <a:srgbClr val="CC0000"/>
                </a:solidFill>
                <a:ea typeface="黑体" pitchFamily="2" charset="-122"/>
              </a:rPr>
              <a:t>只有感情亲密的人才被允许进入亲人、情侣</a:t>
            </a:r>
          </a:p>
        </p:txBody>
      </p:sp>
      <p:pic>
        <p:nvPicPr>
          <p:cNvPr id="115720" name="Picture 8" descr="未标题-3 拷贝"/>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30902">
            <a:off x="4932363" y="1828800"/>
            <a:ext cx="109061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5717"/>
                                        </p:tgtEl>
                                        <p:attrNameLst>
                                          <p:attrName>style.visibility</p:attrName>
                                        </p:attrNameLst>
                                      </p:cBhvr>
                                      <p:to>
                                        <p:strVal val="visible"/>
                                      </p:to>
                                    </p:set>
                                    <p:animEffect transition="in" filter="wipe(left)">
                                      <p:cBhvr>
                                        <p:cTn id="7" dur="500"/>
                                        <p:tgtEl>
                                          <p:spTgt spid="115717"/>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15721"/>
                                        </p:tgtEl>
                                        <p:attrNameLst>
                                          <p:attrName>style.visibility</p:attrName>
                                        </p:attrNameLst>
                                      </p:cBhvr>
                                      <p:to>
                                        <p:strVal val="visible"/>
                                      </p:to>
                                    </p:set>
                                    <p:animEffect transition="in" filter="fade">
                                      <p:cBhvr>
                                        <p:cTn id="11" dur="1000"/>
                                        <p:tgtEl>
                                          <p:spTgt spid="115721"/>
                                        </p:tgtEl>
                                      </p:cBhvr>
                                    </p:animEffect>
                                  </p:childTnLst>
                                </p:cTn>
                              </p:par>
                            </p:childTnLst>
                          </p:cTn>
                        </p:par>
                        <p:par>
                          <p:cTn id="12" fill="hold" nodeType="afterGroup">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15718"/>
                                        </p:tgtEl>
                                        <p:attrNameLst>
                                          <p:attrName>style.visibility</p:attrName>
                                        </p:attrNameLst>
                                      </p:cBhvr>
                                      <p:to>
                                        <p:strVal val="visible"/>
                                      </p:to>
                                    </p:set>
                                    <p:animEffect transition="in" filter="wipe(left)">
                                      <p:cBhvr>
                                        <p:cTn id="15" dur="500"/>
                                        <p:tgtEl>
                                          <p:spTgt spid="115718"/>
                                        </p:tgtEl>
                                      </p:cBhvr>
                                    </p:animEffect>
                                  </p:childTnLst>
                                </p:cTn>
                              </p:par>
                            </p:childTnLst>
                          </p:cTn>
                        </p:par>
                        <p:par>
                          <p:cTn id="16" fill="hold" nodeType="afterGroup">
                            <p:stCondLst>
                              <p:cond delay="2000"/>
                            </p:stCondLst>
                            <p:childTnLst>
                              <p:par>
                                <p:cTn id="17" presetID="47" presetClass="entr" presetSubtype="0" fill="hold" nodeType="afterEffect">
                                  <p:stCondLst>
                                    <p:cond delay="0"/>
                                  </p:stCondLst>
                                  <p:childTnLst>
                                    <p:set>
                                      <p:cBhvr>
                                        <p:cTn id="18" dur="1" fill="hold">
                                          <p:stCondLst>
                                            <p:cond delay="0"/>
                                          </p:stCondLst>
                                        </p:cTn>
                                        <p:tgtEl>
                                          <p:spTgt spid="115720"/>
                                        </p:tgtEl>
                                        <p:attrNameLst>
                                          <p:attrName>style.visibility</p:attrName>
                                        </p:attrNameLst>
                                      </p:cBhvr>
                                      <p:to>
                                        <p:strVal val="visible"/>
                                      </p:to>
                                    </p:set>
                                    <p:animEffect transition="in" filter="fade">
                                      <p:cBhvr>
                                        <p:cTn id="19" dur="500"/>
                                        <p:tgtEl>
                                          <p:spTgt spid="115720"/>
                                        </p:tgtEl>
                                      </p:cBhvr>
                                    </p:animEffect>
                                    <p:anim calcmode="lin" valueType="num">
                                      <p:cBhvr>
                                        <p:cTn id="20" dur="500" fill="hold"/>
                                        <p:tgtEl>
                                          <p:spTgt spid="115720"/>
                                        </p:tgtEl>
                                        <p:attrNameLst>
                                          <p:attrName>ppt_x</p:attrName>
                                        </p:attrNameLst>
                                      </p:cBhvr>
                                      <p:tavLst>
                                        <p:tav tm="0">
                                          <p:val>
                                            <p:strVal val="#ppt_x"/>
                                          </p:val>
                                        </p:tav>
                                        <p:tav tm="100000">
                                          <p:val>
                                            <p:strVal val="#ppt_x"/>
                                          </p:val>
                                        </p:tav>
                                      </p:tavLst>
                                    </p:anim>
                                    <p:anim calcmode="lin" valueType="num">
                                      <p:cBhvr>
                                        <p:cTn id="21" dur="500" fill="hold"/>
                                        <p:tgtEl>
                                          <p:spTgt spid="115720"/>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xit" presetSubtype="0" fill="hold" nodeType="clickEffect">
                                  <p:stCondLst>
                                    <p:cond delay="0"/>
                                  </p:stCondLst>
                                  <p:childTnLst>
                                    <p:anim calcmode="lin" valueType="num">
                                      <p:cBhvr>
                                        <p:cTn id="25" dur="500"/>
                                        <p:tgtEl>
                                          <p:spTgt spid="115720"/>
                                        </p:tgtEl>
                                        <p:attrNameLst>
                                          <p:attrName>ppt_w</p:attrName>
                                        </p:attrNameLst>
                                      </p:cBhvr>
                                      <p:tavLst>
                                        <p:tav tm="0">
                                          <p:val>
                                            <p:strVal val="ppt_w"/>
                                          </p:val>
                                        </p:tav>
                                        <p:tav tm="100000">
                                          <p:val>
                                            <p:fltVal val="0"/>
                                          </p:val>
                                        </p:tav>
                                      </p:tavLst>
                                    </p:anim>
                                    <p:anim calcmode="lin" valueType="num">
                                      <p:cBhvr>
                                        <p:cTn id="26" dur="500"/>
                                        <p:tgtEl>
                                          <p:spTgt spid="115720"/>
                                        </p:tgtEl>
                                        <p:attrNameLst>
                                          <p:attrName>ppt_h</p:attrName>
                                        </p:attrNameLst>
                                      </p:cBhvr>
                                      <p:tavLst>
                                        <p:tav tm="0">
                                          <p:val>
                                            <p:strVal val="ppt_h"/>
                                          </p:val>
                                        </p:tav>
                                        <p:tav tm="100000">
                                          <p:val>
                                            <p:fltVal val="0"/>
                                          </p:val>
                                        </p:tav>
                                      </p:tavLst>
                                    </p:anim>
                                    <p:animEffect transition="out" filter="fade">
                                      <p:cBhvr>
                                        <p:cTn id="27" dur="500"/>
                                        <p:tgtEl>
                                          <p:spTgt spid="115720"/>
                                        </p:tgtEl>
                                      </p:cBhvr>
                                    </p:animEffect>
                                    <p:set>
                                      <p:cBhvr>
                                        <p:cTn id="28" dur="1" fill="hold">
                                          <p:stCondLst>
                                            <p:cond delay="499"/>
                                          </p:stCondLst>
                                        </p:cTn>
                                        <p:tgtEl>
                                          <p:spTgt spid="115720"/>
                                        </p:tgtEl>
                                        <p:attrNameLst>
                                          <p:attrName>style.visibility</p:attrName>
                                        </p:attrNameLst>
                                      </p:cBhvr>
                                      <p:to>
                                        <p:strVal val="hidden"/>
                                      </p:to>
                                    </p:set>
                                  </p:childTnLst>
                                </p:cTn>
                              </p:par>
                            </p:childTnLst>
                          </p:cTn>
                        </p:par>
                        <p:par>
                          <p:cTn id="29" fill="hold" nodeType="afterGroup">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15719"/>
                                        </p:tgtEl>
                                        <p:attrNameLst>
                                          <p:attrName>style.visibility</p:attrName>
                                        </p:attrNameLst>
                                      </p:cBhvr>
                                      <p:to>
                                        <p:strVal val="visible"/>
                                      </p:to>
                                    </p:set>
                                    <p:animEffect transition="in" filter="fade">
                                      <p:cBhvr>
                                        <p:cTn id="32" dur="500"/>
                                        <p:tgtEl>
                                          <p:spTgt spid="115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p:bldP spid="115718" grpId="0"/>
      <p:bldP spid="1157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hiz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517775"/>
            <a:ext cx="45720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3"/>
          <p:cNvSpPr>
            <a:spLocks noChangeArrowheads="1"/>
          </p:cNvSpPr>
          <p:nvPr/>
        </p:nvSpPr>
        <p:spPr bwMode="auto">
          <a:xfrm>
            <a:off x="34925" y="738188"/>
            <a:ext cx="50863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a:solidFill>
                  <a:srgbClr val="CC0000"/>
                </a:solidFill>
                <a:latin typeface="黑体" pitchFamily="2" charset="-122"/>
                <a:ea typeface="黑体" pitchFamily="2" charset="-122"/>
              </a:rPr>
              <a:t>距离（沟通空间）</a:t>
            </a:r>
          </a:p>
        </p:txBody>
      </p:sp>
      <p:sp>
        <p:nvSpPr>
          <p:cNvPr id="250887" name="Rectangle 7"/>
          <p:cNvSpPr>
            <a:spLocks noChangeArrowheads="1"/>
          </p:cNvSpPr>
          <p:nvPr/>
        </p:nvSpPr>
        <p:spPr bwMode="auto">
          <a:xfrm>
            <a:off x="528638" y="2565400"/>
            <a:ext cx="4684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solidFill>
                  <a:srgbClr val="1C1C1C"/>
                </a:solidFill>
                <a:latin typeface="黑体" pitchFamily="2" charset="-122"/>
                <a:ea typeface="黑体" pitchFamily="2" charset="-122"/>
              </a:rPr>
              <a:t>个人空间（约</a:t>
            </a:r>
            <a:r>
              <a:rPr kumimoji="1" lang="en-US" altLang="zh-CN" sz="2800" b="1">
                <a:solidFill>
                  <a:srgbClr val="1C1C1C"/>
                </a:solidFill>
                <a:ea typeface="黑体" pitchFamily="2" charset="-122"/>
              </a:rPr>
              <a:t>0.45m</a:t>
            </a:r>
            <a:r>
              <a:rPr kumimoji="1" lang="en-US" altLang="zh-CN" sz="2800" b="1">
                <a:solidFill>
                  <a:srgbClr val="1C1C1C"/>
                </a:solidFill>
                <a:latin typeface="黑体" pitchFamily="2" charset="-122"/>
                <a:ea typeface="黑体" pitchFamily="2" charset="-122"/>
              </a:rPr>
              <a:t>-</a:t>
            </a:r>
            <a:r>
              <a:rPr kumimoji="1" lang="en-US" altLang="zh-CN" sz="2800" b="1">
                <a:solidFill>
                  <a:srgbClr val="1C1C1C"/>
                </a:solidFill>
                <a:ea typeface="黑体" pitchFamily="2" charset="-122"/>
              </a:rPr>
              <a:t>1.2m</a:t>
            </a:r>
            <a:r>
              <a:rPr kumimoji="1" lang="zh-CN" altLang="en-US" sz="2800" b="1">
                <a:solidFill>
                  <a:srgbClr val="1C1C1C"/>
                </a:solidFill>
                <a:latin typeface="黑体" pitchFamily="2" charset="-122"/>
                <a:ea typeface="黑体" pitchFamily="2" charset="-122"/>
              </a:rPr>
              <a:t>）</a:t>
            </a:r>
          </a:p>
        </p:txBody>
      </p:sp>
      <p:sp>
        <p:nvSpPr>
          <p:cNvPr id="250888" name="Rectangle 8"/>
          <p:cNvSpPr>
            <a:spLocks noChangeArrowheads="1"/>
          </p:cNvSpPr>
          <p:nvPr/>
        </p:nvSpPr>
        <p:spPr bwMode="auto">
          <a:xfrm>
            <a:off x="539750" y="3429000"/>
            <a:ext cx="69246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pPr>
            <a:r>
              <a:rPr kumimoji="1" lang="zh-CN" altLang="en-US" sz="2400" b="1">
                <a:solidFill>
                  <a:srgbClr val="CC0000"/>
                </a:solidFill>
                <a:ea typeface="黑体" pitchFamily="2" charset="-122"/>
              </a:rPr>
              <a:t>亲切友好，只有相当亲近的人才能进入亲人、熟人</a:t>
            </a:r>
          </a:p>
        </p:txBody>
      </p:sp>
      <p:pic>
        <p:nvPicPr>
          <p:cNvPr id="250889" name="Picture 9" descr="未标题-3 拷贝"/>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30902">
            <a:off x="5148263" y="1773238"/>
            <a:ext cx="109061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0887"/>
                                        </p:tgtEl>
                                        <p:attrNameLst>
                                          <p:attrName>style.visibility</p:attrName>
                                        </p:attrNameLst>
                                      </p:cBhvr>
                                      <p:to>
                                        <p:strVal val="visible"/>
                                      </p:to>
                                    </p:set>
                                    <p:animEffect transition="in" filter="wipe(left)">
                                      <p:cBhvr>
                                        <p:cTn id="7" dur="500"/>
                                        <p:tgtEl>
                                          <p:spTgt spid="250887"/>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50889"/>
                                        </p:tgtEl>
                                        <p:attrNameLst>
                                          <p:attrName>style.visibility</p:attrName>
                                        </p:attrNameLst>
                                      </p:cBhvr>
                                      <p:to>
                                        <p:strVal val="visible"/>
                                      </p:to>
                                    </p:set>
                                    <p:animEffect transition="in" filter="fade">
                                      <p:cBhvr>
                                        <p:cTn id="11" dur="500"/>
                                        <p:tgtEl>
                                          <p:spTgt spid="250889"/>
                                        </p:tgtEl>
                                      </p:cBhvr>
                                    </p:animEffect>
                                    <p:anim calcmode="lin" valueType="num">
                                      <p:cBhvr>
                                        <p:cTn id="12" dur="500" fill="hold"/>
                                        <p:tgtEl>
                                          <p:spTgt spid="250889"/>
                                        </p:tgtEl>
                                        <p:attrNameLst>
                                          <p:attrName>ppt_x</p:attrName>
                                        </p:attrNameLst>
                                      </p:cBhvr>
                                      <p:tavLst>
                                        <p:tav tm="0">
                                          <p:val>
                                            <p:strVal val="#ppt_x"/>
                                          </p:val>
                                        </p:tav>
                                        <p:tav tm="100000">
                                          <p:val>
                                            <p:strVal val="#ppt_x"/>
                                          </p:val>
                                        </p:tav>
                                      </p:tavLst>
                                    </p:anim>
                                    <p:anim calcmode="lin" valueType="num">
                                      <p:cBhvr>
                                        <p:cTn id="13" dur="500" fill="hold"/>
                                        <p:tgtEl>
                                          <p:spTgt spid="250889"/>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xit" presetSubtype="0" fill="hold" nodeType="clickEffect">
                                  <p:stCondLst>
                                    <p:cond delay="0"/>
                                  </p:stCondLst>
                                  <p:childTnLst>
                                    <p:anim calcmode="lin" valueType="num">
                                      <p:cBhvr>
                                        <p:cTn id="17" dur="500"/>
                                        <p:tgtEl>
                                          <p:spTgt spid="250889"/>
                                        </p:tgtEl>
                                        <p:attrNameLst>
                                          <p:attrName>ppt_w</p:attrName>
                                        </p:attrNameLst>
                                      </p:cBhvr>
                                      <p:tavLst>
                                        <p:tav tm="0">
                                          <p:val>
                                            <p:strVal val="ppt_w"/>
                                          </p:val>
                                        </p:tav>
                                        <p:tav tm="100000">
                                          <p:val>
                                            <p:fltVal val="0"/>
                                          </p:val>
                                        </p:tav>
                                      </p:tavLst>
                                    </p:anim>
                                    <p:anim calcmode="lin" valueType="num">
                                      <p:cBhvr>
                                        <p:cTn id="18" dur="500"/>
                                        <p:tgtEl>
                                          <p:spTgt spid="250889"/>
                                        </p:tgtEl>
                                        <p:attrNameLst>
                                          <p:attrName>ppt_h</p:attrName>
                                        </p:attrNameLst>
                                      </p:cBhvr>
                                      <p:tavLst>
                                        <p:tav tm="0">
                                          <p:val>
                                            <p:strVal val="ppt_h"/>
                                          </p:val>
                                        </p:tav>
                                        <p:tav tm="100000">
                                          <p:val>
                                            <p:fltVal val="0"/>
                                          </p:val>
                                        </p:tav>
                                      </p:tavLst>
                                    </p:anim>
                                    <p:animEffect transition="out" filter="fade">
                                      <p:cBhvr>
                                        <p:cTn id="19" dur="500"/>
                                        <p:tgtEl>
                                          <p:spTgt spid="250889"/>
                                        </p:tgtEl>
                                      </p:cBhvr>
                                    </p:animEffect>
                                    <p:set>
                                      <p:cBhvr>
                                        <p:cTn id="20" dur="1" fill="hold">
                                          <p:stCondLst>
                                            <p:cond delay="499"/>
                                          </p:stCondLst>
                                        </p:cTn>
                                        <p:tgtEl>
                                          <p:spTgt spid="250889"/>
                                        </p:tgtEl>
                                        <p:attrNameLst>
                                          <p:attrName>style.visibility</p:attrName>
                                        </p:attrNameLst>
                                      </p:cBhvr>
                                      <p:to>
                                        <p:strVal val="hidden"/>
                                      </p:to>
                                    </p:set>
                                  </p:childTnLst>
                                </p:cTn>
                              </p:par>
                            </p:childTnLst>
                          </p:cTn>
                        </p:par>
                        <p:par>
                          <p:cTn id="21" fill="hold" nodeType="afterGroup">
                            <p:stCondLst>
                              <p:cond delay="500"/>
                            </p:stCondLst>
                            <p:childTnLst>
                              <p:par>
                                <p:cTn id="22" presetID="12" presetClass="entr" presetSubtype="4" fill="hold" grpId="0" nodeType="afterEffect">
                                  <p:stCondLst>
                                    <p:cond delay="0"/>
                                  </p:stCondLst>
                                  <p:childTnLst>
                                    <p:set>
                                      <p:cBhvr>
                                        <p:cTn id="23" dur="1" fill="hold">
                                          <p:stCondLst>
                                            <p:cond delay="0"/>
                                          </p:stCondLst>
                                        </p:cTn>
                                        <p:tgtEl>
                                          <p:spTgt spid="250888"/>
                                        </p:tgtEl>
                                        <p:attrNameLst>
                                          <p:attrName>style.visibility</p:attrName>
                                        </p:attrNameLst>
                                      </p:cBhvr>
                                      <p:to>
                                        <p:strVal val="visible"/>
                                      </p:to>
                                    </p:set>
                                    <p:animEffect transition="in" filter="slide(fromBottom)">
                                      <p:cBhvr>
                                        <p:cTn id="24" dur="1000"/>
                                        <p:tgtEl>
                                          <p:spTgt spid="250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7" grpId="0"/>
      <p:bldP spid="2508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hiz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517775"/>
            <a:ext cx="45720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3"/>
          <p:cNvSpPr>
            <a:spLocks noChangeArrowheads="1"/>
          </p:cNvSpPr>
          <p:nvPr/>
        </p:nvSpPr>
        <p:spPr bwMode="auto">
          <a:xfrm>
            <a:off x="34925" y="738188"/>
            <a:ext cx="50863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a:solidFill>
                  <a:srgbClr val="CC0000"/>
                </a:solidFill>
                <a:latin typeface="黑体" pitchFamily="2" charset="-122"/>
                <a:ea typeface="黑体" pitchFamily="2" charset="-122"/>
              </a:rPr>
              <a:t>距离（沟通空间）</a:t>
            </a:r>
          </a:p>
        </p:txBody>
      </p:sp>
      <p:sp>
        <p:nvSpPr>
          <p:cNvPr id="251911" name="Rectangle 7"/>
          <p:cNvSpPr>
            <a:spLocks noChangeArrowheads="1"/>
          </p:cNvSpPr>
          <p:nvPr/>
        </p:nvSpPr>
        <p:spPr bwMode="auto">
          <a:xfrm>
            <a:off x="755650" y="2605088"/>
            <a:ext cx="4387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solidFill>
                  <a:srgbClr val="1C1C1C"/>
                </a:solidFill>
                <a:latin typeface="黑体" pitchFamily="2" charset="-122"/>
                <a:ea typeface="黑体" pitchFamily="2" charset="-122"/>
              </a:rPr>
              <a:t>社交空间（约</a:t>
            </a:r>
            <a:r>
              <a:rPr kumimoji="1" lang="en-US" altLang="zh-CN" sz="2800" b="1">
                <a:solidFill>
                  <a:srgbClr val="1C1C1C"/>
                </a:solidFill>
                <a:ea typeface="黑体" pitchFamily="2" charset="-122"/>
              </a:rPr>
              <a:t>1.2m</a:t>
            </a:r>
            <a:r>
              <a:rPr kumimoji="1" lang="en-US" altLang="zh-CN" sz="2800" b="1">
                <a:solidFill>
                  <a:srgbClr val="1C1C1C"/>
                </a:solidFill>
                <a:latin typeface="黑体" pitchFamily="2" charset="-122"/>
                <a:ea typeface="黑体" pitchFamily="2" charset="-122"/>
              </a:rPr>
              <a:t>-</a:t>
            </a:r>
            <a:r>
              <a:rPr kumimoji="1" lang="en-US" altLang="zh-CN" sz="2800" b="1">
                <a:solidFill>
                  <a:srgbClr val="1C1C1C"/>
                </a:solidFill>
                <a:ea typeface="黑体" pitchFamily="2" charset="-122"/>
              </a:rPr>
              <a:t>36m</a:t>
            </a:r>
            <a:r>
              <a:rPr kumimoji="1" lang="zh-CN" altLang="en-US" sz="2800" b="1">
                <a:solidFill>
                  <a:srgbClr val="1C1C1C"/>
                </a:solidFill>
                <a:latin typeface="黑体" pitchFamily="2" charset="-122"/>
                <a:ea typeface="黑体" pitchFamily="2" charset="-122"/>
              </a:rPr>
              <a:t>）</a:t>
            </a:r>
          </a:p>
        </p:txBody>
      </p:sp>
      <p:sp>
        <p:nvSpPr>
          <p:cNvPr id="251912" name="Rectangle 8"/>
          <p:cNvSpPr>
            <a:spLocks noChangeArrowheads="1"/>
          </p:cNvSpPr>
          <p:nvPr/>
        </p:nvSpPr>
        <p:spPr bwMode="auto">
          <a:xfrm>
            <a:off x="803275" y="3341688"/>
            <a:ext cx="26844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pPr>
            <a:r>
              <a:rPr kumimoji="1" lang="zh-CN" altLang="en-US" sz="2800" b="1">
                <a:solidFill>
                  <a:srgbClr val="CC0000"/>
                </a:solidFill>
                <a:ea typeface="黑体" pitchFamily="2" charset="-122"/>
              </a:rPr>
              <a:t>正式社交、外交</a:t>
            </a:r>
          </a:p>
        </p:txBody>
      </p:sp>
      <p:pic>
        <p:nvPicPr>
          <p:cNvPr id="251913" name="Picture 9" descr="未标题-3 拷贝"/>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30902">
            <a:off x="5210175" y="1828800"/>
            <a:ext cx="10906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1911"/>
                                        </p:tgtEl>
                                        <p:attrNameLst>
                                          <p:attrName>style.visibility</p:attrName>
                                        </p:attrNameLst>
                                      </p:cBhvr>
                                      <p:to>
                                        <p:strVal val="visible"/>
                                      </p:to>
                                    </p:set>
                                    <p:animEffect transition="in" filter="wipe(left)">
                                      <p:cBhvr>
                                        <p:cTn id="7" dur="500"/>
                                        <p:tgtEl>
                                          <p:spTgt spid="251911"/>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51913"/>
                                        </p:tgtEl>
                                        <p:attrNameLst>
                                          <p:attrName>style.visibility</p:attrName>
                                        </p:attrNameLst>
                                      </p:cBhvr>
                                      <p:to>
                                        <p:strVal val="visible"/>
                                      </p:to>
                                    </p:set>
                                    <p:animEffect transition="in" filter="fade">
                                      <p:cBhvr>
                                        <p:cTn id="11" dur="500"/>
                                        <p:tgtEl>
                                          <p:spTgt spid="251913"/>
                                        </p:tgtEl>
                                      </p:cBhvr>
                                    </p:animEffect>
                                    <p:anim calcmode="lin" valueType="num">
                                      <p:cBhvr>
                                        <p:cTn id="12" dur="500" fill="hold"/>
                                        <p:tgtEl>
                                          <p:spTgt spid="251913"/>
                                        </p:tgtEl>
                                        <p:attrNameLst>
                                          <p:attrName>ppt_x</p:attrName>
                                        </p:attrNameLst>
                                      </p:cBhvr>
                                      <p:tavLst>
                                        <p:tav tm="0">
                                          <p:val>
                                            <p:strVal val="#ppt_x"/>
                                          </p:val>
                                        </p:tav>
                                        <p:tav tm="100000">
                                          <p:val>
                                            <p:strVal val="#ppt_x"/>
                                          </p:val>
                                        </p:tav>
                                      </p:tavLst>
                                    </p:anim>
                                    <p:anim calcmode="lin" valueType="num">
                                      <p:cBhvr>
                                        <p:cTn id="13" dur="500" fill="hold"/>
                                        <p:tgtEl>
                                          <p:spTgt spid="251913"/>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xit" presetSubtype="0" fill="hold" nodeType="clickEffect">
                                  <p:stCondLst>
                                    <p:cond delay="0"/>
                                  </p:stCondLst>
                                  <p:childTnLst>
                                    <p:anim calcmode="lin" valueType="num">
                                      <p:cBhvr>
                                        <p:cTn id="17" dur="500"/>
                                        <p:tgtEl>
                                          <p:spTgt spid="251913"/>
                                        </p:tgtEl>
                                        <p:attrNameLst>
                                          <p:attrName>ppt_w</p:attrName>
                                        </p:attrNameLst>
                                      </p:cBhvr>
                                      <p:tavLst>
                                        <p:tav tm="0">
                                          <p:val>
                                            <p:strVal val="ppt_w"/>
                                          </p:val>
                                        </p:tav>
                                        <p:tav tm="100000">
                                          <p:val>
                                            <p:fltVal val="0"/>
                                          </p:val>
                                        </p:tav>
                                      </p:tavLst>
                                    </p:anim>
                                    <p:anim calcmode="lin" valueType="num">
                                      <p:cBhvr>
                                        <p:cTn id="18" dur="500"/>
                                        <p:tgtEl>
                                          <p:spTgt spid="251913"/>
                                        </p:tgtEl>
                                        <p:attrNameLst>
                                          <p:attrName>ppt_h</p:attrName>
                                        </p:attrNameLst>
                                      </p:cBhvr>
                                      <p:tavLst>
                                        <p:tav tm="0">
                                          <p:val>
                                            <p:strVal val="ppt_h"/>
                                          </p:val>
                                        </p:tav>
                                        <p:tav tm="100000">
                                          <p:val>
                                            <p:fltVal val="0"/>
                                          </p:val>
                                        </p:tav>
                                      </p:tavLst>
                                    </p:anim>
                                    <p:animEffect transition="out" filter="fade">
                                      <p:cBhvr>
                                        <p:cTn id="19" dur="500"/>
                                        <p:tgtEl>
                                          <p:spTgt spid="251913"/>
                                        </p:tgtEl>
                                      </p:cBhvr>
                                    </p:animEffect>
                                    <p:set>
                                      <p:cBhvr>
                                        <p:cTn id="20" dur="1" fill="hold">
                                          <p:stCondLst>
                                            <p:cond delay="499"/>
                                          </p:stCondLst>
                                        </p:cTn>
                                        <p:tgtEl>
                                          <p:spTgt spid="251913"/>
                                        </p:tgtEl>
                                        <p:attrNameLst>
                                          <p:attrName>style.visibility</p:attrName>
                                        </p:attrNameLst>
                                      </p:cBhvr>
                                      <p:to>
                                        <p:strVal val="hidden"/>
                                      </p:to>
                                    </p:set>
                                  </p:childTnLst>
                                </p:cTn>
                              </p:par>
                            </p:childTnLst>
                          </p:cTn>
                        </p:par>
                        <p:par>
                          <p:cTn id="21" fill="hold" nodeType="afterGroup">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51912"/>
                                        </p:tgtEl>
                                        <p:attrNameLst>
                                          <p:attrName>style.visibility</p:attrName>
                                        </p:attrNameLst>
                                      </p:cBhvr>
                                      <p:to>
                                        <p:strVal val="visible"/>
                                      </p:to>
                                    </p:set>
                                    <p:animEffect transition="in" filter="fade">
                                      <p:cBhvr>
                                        <p:cTn id="24" dur="500"/>
                                        <p:tgtEl>
                                          <p:spTgt spid="251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1" grpId="0"/>
      <p:bldP spid="2519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hiz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517775"/>
            <a:ext cx="45720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3"/>
          <p:cNvSpPr>
            <a:spLocks noChangeArrowheads="1"/>
          </p:cNvSpPr>
          <p:nvPr/>
        </p:nvSpPr>
        <p:spPr bwMode="auto">
          <a:xfrm>
            <a:off x="34925" y="738188"/>
            <a:ext cx="50863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a:solidFill>
                  <a:srgbClr val="CC0000"/>
                </a:solidFill>
                <a:latin typeface="黑体" pitchFamily="2" charset="-122"/>
                <a:ea typeface="黑体" pitchFamily="2" charset="-122"/>
              </a:rPr>
              <a:t>距离（沟通空间）</a:t>
            </a:r>
          </a:p>
        </p:txBody>
      </p:sp>
      <p:sp>
        <p:nvSpPr>
          <p:cNvPr id="252935" name="Rectangle 7"/>
          <p:cNvSpPr>
            <a:spLocks noChangeArrowheads="1"/>
          </p:cNvSpPr>
          <p:nvPr/>
        </p:nvSpPr>
        <p:spPr bwMode="auto">
          <a:xfrm>
            <a:off x="755650" y="2605088"/>
            <a:ext cx="4843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solidFill>
                  <a:srgbClr val="1C1C1C"/>
                </a:solidFill>
                <a:latin typeface="黑体" pitchFamily="2" charset="-122"/>
                <a:ea typeface="黑体" pitchFamily="2" charset="-122"/>
              </a:rPr>
              <a:t>近社交空间（约</a:t>
            </a:r>
            <a:r>
              <a:rPr kumimoji="1" lang="en-US" altLang="zh-CN" sz="2800" b="1">
                <a:solidFill>
                  <a:srgbClr val="1C1C1C"/>
                </a:solidFill>
                <a:ea typeface="黑体" pitchFamily="2" charset="-122"/>
              </a:rPr>
              <a:t>1.2m</a:t>
            </a:r>
            <a:r>
              <a:rPr kumimoji="1" lang="en-US" altLang="zh-CN" sz="2800" b="1">
                <a:solidFill>
                  <a:srgbClr val="1C1C1C"/>
                </a:solidFill>
                <a:latin typeface="黑体" pitchFamily="2" charset="-122"/>
                <a:ea typeface="黑体" pitchFamily="2" charset="-122"/>
              </a:rPr>
              <a:t>-</a:t>
            </a:r>
            <a:r>
              <a:rPr kumimoji="1" lang="en-US" altLang="zh-CN" sz="2800" b="1">
                <a:solidFill>
                  <a:srgbClr val="1C1C1C"/>
                </a:solidFill>
                <a:ea typeface="黑体" pitchFamily="2" charset="-122"/>
              </a:rPr>
              <a:t>2.1m</a:t>
            </a:r>
            <a:r>
              <a:rPr kumimoji="1" lang="zh-CN" altLang="en-US" sz="2800" b="1">
                <a:solidFill>
                  <a:srgbClr val="1C1C1C"/>
                </a:solidFill>
                <a:latin typeface="黑体" pitchFamily="2" charset="-122"/>
                <a:ea typeface="黑体" pitchFamily="2" charset="-122"/>
              </a:rPr>
              <a:t>）</a:t>
            </a:r>
          </a:p>
        </p:txBody>
      </p:sp>
      <p:sp>
        <p:nvSpPr>
          <p:cNvPr id="252936" name="Rectangle 8"/>
          <p:cNvSpPr>
            <a:spLocks noChangeArrowheads="1"/>
          </p:cNvSpPr>
          <p:nvPr/>
        </p:nvSpPr>
        <p:spPr bwMode="auto">
          <a:xfrm>
            <a:off x="804863" y="3367088"/>
            <a:ext cx="23272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pPr>
            <a:r>
              <a:rPr kumimoji="1" lang="zh-CN" altLang="en-US" sz="2800" b="1">
                <a:solidFill>
                  <a:srgbClr val="CC0000"/>
                </a:solidFill>
                <a:ea typeface="黑体" pitchFamily="2" charset="-122"/>
              </a:rPr>
              <a:t>熟人、陌生人</a:t>
            </a:r>
          </a:p>
        </p:txBody>
      </p:sp>
      <p:pic>
        <p:nvPicPr>
          <p:cNvPr id="252937" name="Picture 9" descr="未标题-3 拷贝"/>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30902">
            <a:off x="5508625" y="1900238"/>
            <a:ext cx="10906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2935"/>
                                        </p:tgtEl>
                                        <p:attrNameLst>
                                          <p:attrName>style.visibility</p:attrName>
                                        </p:attrNameLst>
                                      </p:cBhvr>
                                      <p:to>
                                        <p:strVal val="visible"/>
                                      </p:to>
                                    </p:set>
                                    <p:animEffect transition="in" filter="wipe(left)">
                                      <p:cBhvr>
                                        <p:cTn id="7" dur="500"/>
                                        <p:tgtEl>
                                          <p:spTgt spid="252935"/>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52937"/>
                                        </p:tgtEl>
                                        <p:attrNameLst>
                                          <p:attrName>style.visibility</p:attrName>
                                        </p:attrNameLst>
                                      </p:cBhvr>
                                      <p:to>
                                        <p:strVal val="visible"/>
                                      </p:to>
                                    </p:set>
                                    <p:animEffect transition="in" filter="fade">
                                      <p:cBhvr>
                                        <p:cTn id="11" dur="500"/>
                                        <p:tgtEl>
                                          <p:spTgt spid="252937"/>
                                        </p:tgtEl>
                                      </p:cBhvr>
                                    </p:animEffect>
                                    <p:anim calcmode="lin" valueType="num">
                                      <p:cBhvr>
                                        <p:cTn id="12" dur="500" fill="hold"/>
                                        <p:tgtEl>
                                          <p:spTgt spid="252937"/>
                                        </p:tgtEl>
                                        <p:attrNameLst>
                                          <p:attrName>ppt_x</p:attrName>
                                        </p:attrNameLst>
                                      </p:cBhvr>
                                      <p:tavLst>
                                        <p:tav tm="0">
                                          <p:val>
                                            <p:strVal val="#ppt_x"/>
                                          </p:val>
                                        </p:tav>
                                        <p:tav tm="100000">
                                          <p:val>
                                            <p:strVal val="#ppt_x"/>
                                          </p:val>
                                        </p:tav>
                                      </p:tavLst>
                                    </p:anim>
                                    <p:anim calcmode="lin" valueType="num">
                                      <p:cBhvr>
                                        <p:cTn id="13" dur="500" fill="hold"/>
                                        <p:tgtEl>
                                          <p:spTgt spid="252937"/>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xit" presetSubtype="0" fill="hold" nodeType="clickEffect">
                                  <p:stCondLst>
                                    <p:cond delay="0"/>
                                  </p:stCondLst>
                                  <p:childTnLst>
                                    <p:anim calcmode="lin" valueType="num">
                                      <p:cBhvr>
                                        <p:cTn id="17" dur="500"/>
                                        <p:tgtEl>
                                          <p:spTgt spid="252937"/>
                                        </p:tgtEl>
                                        <p:attrNameLst>
                                          <p:attrName>ppt_w</p:attrName>
                                        </p:attrNameLst>
                                      </p:cBhvr>
                                      <p:tavLst>
                                        <p:tav tm="0">
                                          <p:val>
                                            <p:strVal val="ppt_w"/>
                                          </p:val>
                                        </p:tav>
                                        <p:tav tm="100000">
                                          <p:val>
                                            <p:fltVal val="0"/>
                                          </p:val>
                                        </p:tav>
                                      </p:tavLst>
                                    </p:anim>
                                    <p:anim calcmode="lin" valueType="num">
                                      <p:cBhvr>
                                        <p:cTn id="18" dur="500"/>
                                        <p:tgtEl>
                                          <p:spTgt spid="252937"/>
                                        </p:tgtEl>
                                        <p:attrNameLst>
                                          <p:attrName>ppt_h</p:attrName>
                                        </p:attrNameLst>
                                      </p:cBhvr>
                                      <p:tavLst>
                                        <p:tav tm="0">
                                          <p:val>
                                            <p:strVal val="ppt_h"/>
                                          </p:val>
                                        </p:tav>
                                        <p:tav tm="100000">
                                          <p:val>
                                            <p:fltVal val="0"/>
                                          </p:val>
                                        </p:tav>
                                      </p:tavLst>
                                    </p:anim>
                                    <p:animEffect transition="out" filter="fade">
                                      <p:cBhvr>
                                        <p:cTn id="19" dur="500"/>
                                        <p:tgtEl>
                                          <p:spTgt spid="252937"/>
                                        </p:tgtEl>
                                      </p:cBhvr>
                                    </p:animEffect>
                                    <p:set>
                                      <p:cBhvr>
                                        <p:cTn id="20" dur="1" fill="hold">
                                          <p:stCondLst>
                                            <p:cond delay="499"/>
                                          </p:stCondLst>
                                        </p:cTn>
                                        <p:tgtEl>
                                          <p:spTgt spid="252937"/>
                                        </p:tgtEl>
                                        <p:attrNameLst>
                                          <p:attrName>style.visibility</p:attrName>
                                        </p:attrNameLst>
                                      </p:cBhvr>
                                      <p:to>
                                        <p:strVal val="hidden"/>
                                      </p:to>
                                    </p:set>
                                  </p:childTnLst>
                                </p:cTn>
                              </p:par>
                            </p:childTnLst>
                          </p:cTn>
                        </p:par>
                        <p:par>
                          <p:cTn id="21" fill="hold" nodeType="afterGroup">
                            <p:stCondLst>
                              <p:cond delay="500"/>
                            </p:stCondLst>
                            <p:childTnLst>
                              <p:par>
                                <p:cTn id="22" presetID="12" presetClass="entr" presetSubtype="8" fill="hold" grpId="0" nodeType="afterEffect">
                                  <p:stCondLst>
                                    <p:cond delay="0"/>
                                  </p:stCondLst>
                                  <p:childTnLst>
                                    <p:set>
                                      <p:cBhvr>
                                        <p:cTn id="23" dur="1" fill="hold">
                                          <p:stCondLst>
                                            <p:cond delay="0"/>
                                          </p:stCondLst>
                                        </p:cTn>
                                        <p:tgtEl>
                                          <p:spTgt spid="252936"/>
                                        </p:tgtEl>
                                        <p:attrNameLst>
                                          <p:attrName>style.visibility</p:attrName>
                                        </p:attrNameLst>
                                      </p:cBhvr>
                                      <p:to>
                                        <p:strVal val="visible"/>
                                      </p:to>
                                    </p:set>
                                    <p:animEffect transition="in" filter="slide(fromLeft)">
                                      <p:cBhvr>
                                        <p:cTn id="24" dur="500"/>
                                        <p:tgtEl>
                                          <p:spTgt spid="252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5" grpId="0"/>
      <p:bldP spid="25293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hiz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517775"/>
            <a:ext cx="45720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ChangeArrowheads="1"/>
          </p:cNvSpPr>
          <p:nvPr/>
        </p:nvSpPr>
        <p:spPr bwMode="auto">
          <a:xfrm>
            <a:off x="34925" y="738188"/>
            <a:ext cx="50863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a:solidFill>
                  <a:srgbClr val="CC0000"/>
                </a:solidFill>
                <a:latin typeface="黑体" pitchFamily="2" charset="-122"/>
                <a:ea typeface="黑体" pitchFamily="2" charset="-122"/>
              </a:rPr>
              <a:t>距离（沟通空间）</a:t>
            </a:r>
          </a:p>
        </p:txBody>
      </p:sp>
      <p:sp>
        <p:nvSpPr>
          <p:cNvPr id="253959" name="Rectangle 7"/>
          <p:cNvSpPr>
            <a:spLocks noChangeArrowheads="1"/>
          </p:cNvSpPr>
          <p:nvPr/>
        </p:nvSpPr>
        <p:spPr bwMode="auto">
          <a:xfrm>
            <a:off x="755650" y="2584450"/>
            <a:ext cx="3579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solidFill>
                  <a:srgbClr val="1C1C1C"/>
                </a:solidFill>
                <a:latin typeface="黑体" pitchFamily="2" charset="-122"/>
                <a:ea typeface="黑体" pitchFamily="2" charset="-122"/>
              </a:rPr>
              <a:t>公开空间</a:t>
            </a:r>
            <a:r>
              <a:rPr kumimoji="1" lang="zh-CN" altLang="en-US" sz="2800" b="1">
                <a:solidFill>
                  <a:srgbClr val="1C1C1C"/>
                </a:solidFill>
                <a:latin typeface="黑体" pitchFamily="2" charset="-122"/>
                <a:ea typeface="黑体" pitchFamily="2" charset="-122"/>
                <a:sym typeface="Wingdings" pitchFamily="2" charset="2"/>
              </a:rPr>
              <a:t>（大于</a:t>
            </a:r>
            <a:r>
              <a:rPr kumimoji="1" lang="en-US" altLang="zh-CN" sz="2800" b="1">
                <a:solidFill>
                  <a:srgbClr val="1C1C1C"/>
                </a:solidFill>
                <a:latin typeface="黑体" pitchFamily="2" charset="-122"/>
                <a:ea typeface="黑体" pitchFamily="2" charset="-122"/>
                <a:sym typeface="Wingdings" pitchFamily="2" charset="2"/>
              </a:rPr>
              <a:t>36m</a:t>
            </a:r>
            <a:r>
              <a:rPr kumimoji="1" lang="zh-CN" altLang="en-US" sz="2800" b="1">
                <a:solidFill>
                  <a:srgbClr val="1C1C1C"/>
                </a:solidFill>
                <a:latin typeface="黑体" pitchFamily="2" charset="-122"/>
                <a:ea typeface="黑体" pitchFamily="2" charset="-122"/>
                <a:sym typeface="Wingdings" pitchFamily="2" charset="2"/>
              </a:rPr>
              <a:t>）</a:t>
            </a:r>
          </a:p>
        </p:txBody>
      </p:sp>
      <p:sp>
        <p:nvSpPr>
          <p:cNvPr id="253960" name="Rectangle 8"/>
          <p:cNvSpPr>
            <a:spLocks noChangeArrowheads="1"/>
          </p:cNvSpPr>
          <p:nvPr/>
        </p:nvSpPr>
        <p:spPr bwMode="auto">
          <a:xfrm>
            <a:off x="804863" y="3367088"/>
            <a:ext cx="89852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pPr>
            <a:r>
              <a:rPr kumimoji="1" lang="zh-CN" altLang="en-US" sz="2800" b="1">
                <a:solidFill>
                  <a:srgbClr val="CC0000"/>
                </a:solidFill>
                <a:ea typeface="黑体" pitchFamily="2" charset="-122"/>
              </a:rPr>
              <a:t>演讲</a:t>
            </a:r>
          </a:p>
        </p:txBody>
      </p:sp>
      <p:pic>
        <p:nvPicPr>
          <p:cNvPr id="253961" name="Picture 9" descr="未标题-3 拷贝"/>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30902">
            <a:off x="4427538" y="1828800"/>
            <a:ext cx="109061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3959"/>
                                        </p:tgtEl>
                                        <p:attrNameLst>
                                          <p:attrName>style.visibility</p:attrName>
                                        </p:attrNameLst>
                                      </p:cBhvr>
                                      <p:to>
                                        <p:strVal val="visible"/>
                                      </p:to>
                                    </p:set>
                                    <p:animEffect transition="in" filter="wipe(left)">
                                      <p:cBhvr>
                                        <p:cTn id="7" dur="500"/>
                                        <p:tgtEl>
                                          <p:spTgt spid="253959"/>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53961"/>
                                        </p:tgtEl>
                                        <p:attrNameLst>
                                          <p:attrName>style.visibility</p:attrName>
                                        </p:attrNameLst>
                                      </p:cBhvr>
                                      <p:to>
                                        <p:strVal val="visible"/>
                                      </p:to>
                                    </p:set>
                                    <p:animEffect transition="in" filter="fade">
                                      <p:cBhvr>
                                        <p:cTn id="11" dur="500"/>
                                        <p:tgtEl>
                                          <p:spTgt spid="253961"/>
                                        </p:tgtEl>
                                      </p:cBhvr>
                                    </p:animEffect>
                                    <p:anim calcmode="lin" valueType="num">
                                      <p:cBhvr>
                                        <p:cTn id="12" dur="500" fill="hold"/>
                                        <p:tgtEl>
                                          <p:spTgt spid="253961"/>
                                        </p:tgtEl>
                                        <p:attrNameLst>
                                          <p:attrName>ppt_x</p:attrName>
                                        </p:attrNameLst>
                                      </p:cBhvr>
                                      <p:tavLst>
                                        <p:tav tm="0">
                                          <p:val>
                                            <p:strVal val="#ppt_x"/>
                                          </p:val>
                                        </p:tav>
                                        <p:tav tm="100000">
                                          <p:val>
                                            <p:strVal val="#ppt_x"/>
                                          </p:val>
                                        </p:tav>
                                      </p:tavLst>
                                    </p:anim>
                                    <p:anim calcmode="lin" valueType="num">
                                      <p:cBhvr>
                                        <p:cTn id="13" dur="500" fill="hold"/>
                                        <p:tgtEl>
                                          <p:spTgt spid="253961"/>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xit" presetSubtype="0" fill="hold" nodeType="clickEffect">
                                  <p:stCondLst>
                                    <p:cond delay="0"/>
                                  </p:stCondLst>
                                  <p:childTnLst>
                                    <p:anim calcmode="lin" valueType="num">
                                      <p:cBhvr>
                                        <p:cTn id="17" dur="500"/>
                                        <p:tgtEl>
                                          <p:spTgt spid="253961"/>
                                        </p:tgtEl>
                                        <p:attrNameLst>
                                          <p:attrName>ppt_w</p:attrName>
                                        </p:attrNameLst>
                                      </p:cBhvr>
                                      <p:tavLst>
                                        <p:tav tm="0">
                                          <p:val>
                                            <p:strVal val="ppt_w"/>
                                          </p:val>
                                        </p:tav>
                                        <p:tav tm="100000">
                                          <p:val>
                                            <p:fltVal val="0"/>
                                          </p:val>
                                        </p:tav>
                                      </p:tavLst>
                                    </p:anim>
                                    <p:anim calcmode="lin" valueType="num">
                                      <p:cBhvr>
                                        <p:cTn id="18" dur="500"/>
                                        <p:tgtEl>
                                          <p:spTgt spid="253961"/>
                                        </p:tgtEl>
                                        <p:attrNameLst>
                                          <p:attrName>ppt_h</p:attrName>
                                        </p:attrNameLst>
                                      </p:cBhvr>
                                      <p:tavLst>
                                        <p:tav tm="0">
                                          <p:val>
                                            <p:strVal val="ppt_h"/>
                                          </p:val>
                                        </p:tav>
                                        <p:tav tm="100000">
                                          <p:val>
                                            <p:fltVal val="0"/>
                                          </p:val>
                                        </p:tav>
                                      </p:tavLst>
                                    </p:anim>
                                    <p:animEffect transition="out" filter="fade">
                                      <p:cBhvr>
                                        <p:cTn id="19" dur="500"/>
                                        <p:tgtEl>
                                          <p:spTgt spid="253961"/>
                                        </p:tgtEl>
                                      </p:cBhvr>
                                    </p:animEffect>
                                    <p:set>
                                      <p:cBhvr>
                                        <p:cTn id="20" dur="1" fill="hold">
                                          <p:stCondLst>
                                            <p:cond delay="499"/>
                                          </p:stCondLst>
                                        </p:cTn>
                                        <p:tgtEl>
                                          <p:spTgt spid="253961"/>
                                        </p:tgtEl>
                                        <p:attrNameLst>
                                          <p:attrName>style.visibility</p:attrName>
                                        </p:attrNameLst>
                                      </p:cBhvr>
                                      <p:to>
                                        <p:strVal val="hidden"/>
                                      </p:to>
                                    </p:set>
                                  </p:childTnLst>
                                </p:cTn>
                              </p:par>
                            </p:childTnLst>
                          </p:cTn>
                        </p:par>
                        <p:par>
                          <p:cTn id="21" fill="hold" nodeType="afterGroup">
                            <p:stCondLst>
                              <p:cond delay="500"/>
                            </p:stCondLst>
                            <p:childTnLst>
                              <p:par>
                                <p:cTn id="22" presetID="12" presetClass="entr" presetSubtype="8" fill="hold" grpId="0" nodeType="afterEffect">
                                  <p:stCondLst>
                                    <p:cond delay="0"/>
                                  </p:stCondLst>
                                  <p:childTnLst>
                                    <p:set>
                                      <p:cBhvr>
                                        <p:cTn id="23" dur="1" fill="hold">
                                          <p:stCondLst>
                                            <p:cond delay="0"/>
                                          </p:stCondLst>
                                        </p:cTn>
                                        <p:tgtEl>
                                          <p:spTgt spid="253960"/>
                                        </p:tgtEl>
                                        <p:attrNameLst>
                                          <p:attrName>style.visibility</p:attrName>
                                        </p:attrNameLst>
                                      </p:cBhvr>
                                      <p:to>
                                        <p:strVal val="visible"/>
                                      </p:to>
                                    </p:set>
                                    <p:animEffect transition="in" filter="slide(fromLeft)">
                                      <p:cBhvr>
                                        <p:cTn id="24" dur="500"/>
                                        <p:tgtEl>
                                          <p:spTgt spid="253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9" grpId="0"/>
      <p:bldP spid="25396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6" descr="y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363" y="0"/>
            <a:ext cx="5010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9"/>
          <p:cNvSpPr>
            <a:spLocks noChangeArrowheads="1"/>
          </p:cNvSpPr>
          <p:nvPr/>
        </p:nvSpPr>
        <p:spPr bwMode="auto">
          <a:xfrm>
            <a:off x="4356100" y="0"/>
            <a:ext cx="14732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9156" name="Rectangle 8"/>
          <p:cNvSpPr>
            <a:spLocks noChangeArrowheads="1"/>
          </p:cNvSpPr>
          <p:nvPr/>
        </p:nvSpPr>
        <p:spPr bwMode="auto">
          <a:xfrm>
            <a:off x="5795963" y="0"/>
            <a:ext cx="1296987" cy="6858000"/>
          </a:xfrm>
          <a:prstGeom prst="rect">
            <a:avLst/>
          </a:prstGeom>
          <a:gradFill rotWithShape="1">
            <a:gsLst>
              <a:gs pos="0">
                <a:schemeClr val="bg1"/>
              </a:gs>
              <a:gs pos="100000">
                <a:schemeClr val="bg1">
                  <a:alpha val="0"/>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54980" name="Text Box 4"/>
          <p:cNvSpPr txBox="1">
            <a:spLocks noChangeArrowheads="1"/>
          </p:cNvSpPr>
          <p:nvPr/>
        </p:nvSpPr>
        <p:spPr bwMode="auto">
          <a:xfrm>
            <a:off x="250825" y="2270125"/>
            <a:ext cx="518477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30000"/>
              </a:lnSpc>
              <a:spcBef>
                <a:spcPct val="50000"/>
              </a:spcBef>
            </a:pPr>
            <a:r>
              <a:rPr kumimoji="1" lang="en-US" altLang="zh-CN" sz="2000" b="1">
                <a:latin typeface="黑体" pitchFamily="2" charset="-122"/>
                <a:ea typeface="黑体" pitchFamily="2" charset="-122"/>
              </a:rPr>
              <a:t>1.</a:t>
            </a:r>
            <a:r>
              <a:rPr kumimoji="1" lang="zh-CN" altLang="en-US" sz="2000" b="1">
                <a:latin typeface="黑体" pitchFamily="2" charset="-122"/>
                <a:ea typeface="黑体" pitchFamily="2" charset="-122"/>
              </a:rPr>
              <a:t>眼睛是灵魂之窗。人的一切情绪、态度和感情的变化，都可以从眼睛理显示出来。</a:t>
            </a:r>
            <a:endParaRPr kumimoji="1" lang="zh-TW" altLang="en-US" sz="2000" b="1">
              <a:latin typeface="黑体" pitchFamily="2" charset="-122"/>
              <a:ea typeface="黑体" pitchFamily="2" charset="-122"/>
            </a:endParaRPr>
          </a:p>
          <a:p>
            <a:pPr algn="just" eaLnBrk="1" hangingPunct="1">
              <a:lnSpc>
                <a:spcPct val="130000"/>
              </a:lnSpc>
              <a:spcBef>
                <a:spcPct val="50000"/>
              </a:spcBef>
            </a:pPr>
            <a:r>
              <a:rPr kumimoji="1" lang="en-US" altLang="zh-CN" sz="2000" b="1">
                <a:latin typeface="黑体" pitchFamily="2" charset="-122"/>
                <a:ea typeface="黑体" pitchFamily="2" charset="-122"/>
              </a:rPr>
              <a:t>2.</a:t>
            </a:r>
            <a:r>
              <a:rPr kumimoji="1" lang="zh-CN" altLang="en-US" sz="2000" b="1">
                <a:latin typeface="黑体" pitchFamily="2" charset="-122"/>
                <a:ea typeface="黑体" pitchFamily="2" charset="-122"/>
              </a:rPr>
              <a:t>在非语言沟通中，眼神居首位，其次才是微笑和点头。</a:t>
            </a:r>
          </a:p>
        </p:txBody>
      </p:sp>
      <p:sp>
        <p:nvSpPr>
          <p:cNvPr id="254983" name="Rectangle 7"/>
          <p:cNvSpPr>
            <a:spLocks noChangeArrowheads="1"/>
          </p:cNvSpPr>
          <p:nvPr/>
        </p:nvSpPr>
        <p:spPr bwMode="auto">
          <a:xfrm>
            <a:off x="34925" y="738188"/>
            <a:ext cx="32480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a:solidFill>
                  <a:srgbClr val="CC0000"/>
                </a:solidFill>
                <a:latin typeface="黑体" pitchFamily="2" charset="-122"/>
                <a:ea typeface="黑体" pitchFamily="2" charset="-122"/>
              </a:rPr>
              <a:t>用眼睛沟通</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4983"/>
                                        </p:tgtEl>
                                        <p:attrNameLst>
                                          <p:attrName>style.visibility</p:attrName>
                                        </p:attrNameLst>
                                      </p:cBhvr>
                                      <p:to>
                                        <p:strVal val="visible"/>
                                      </p:to>
                                    </p:set>
                                    <p:animEffect transition="in" filter="wipe(left)">
                                      <p:cBhvr>
                                        <p:cTn id="7" dur="500"/>
                                        <p:tgtEl>
                                          <p:spTgt spid="254983"/>
                                        </p:tgtEl>
                                      </p:cBhvr>
                                    </p:animEffect>
                                  </p:childTnLst>
                                </p:cTn>
                              </p:par>
                            </p:childTnLst>
                          </p:cTn>
                        </p:par>
                        <p:par>
                          <p:cTn id="8" fill="hold" nodeType="afterGroup">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254980"/>
                                        </p:tgtEl>
                                        <p:attrNameLst>
                                          <p:attrName>style.visibility</p:attrName>
                                        </p:attrNameLst>
                                      </p:cBhvr>
                                      <p:to>
                                        <p:strVal val="visible"/>
                                      </p:to>
                                    </p:set>
                                    <p:anim calcmode="lin" valueType="num">
                                      <p:cBhvr>
                                        <p:cTn id="11" dur="1000" fill="hold"/>
                                        <p:tgtEl>
                                          <p:spTgt spid="254980"/>
                                        </p:tgtEl>
                                        <p:attrNameLst>
                                          <p:attrName>ppt_w</p:attrName>
                                        </p:attrNameLst>
                                      </p:cBhvr>
                                      <p:tavLst>
                                        <p:tav tm="0">
                                          <p:val>
                                            <p:strVal val="#ppt_w*0.70"/>
                                          </p:val>
                                        </p:tav>
                                        <p:tav tm="100000">
                                          <p:val>
                                            <p:strVal val="#ppt_w"/>
                                          </p:val>
                                        </p:tav>
                                      </p:tavLst>
                                    </p:anim>
                                    <p:anim calcmode="lin" valueType="num">
                                      <p:cBhvr>
                                        <p:cTn id="12" dur="1000" fill="hold"/>
                                        <p:tgtEl>
                                          <p:spTgt spid="254980"/>
                                        </p:tgtEl>
                                        <p:attrNameLst>
                                          <p:attrName>ppt_h</p:attrName>
                                        </p:attrNameLst>
                                      </p:cBhvr>
                                      <p:tavLst>
                                        <p:tav tm="0">
                                          <p:val>
                                            <p:strVal val="#ppt_h"/>
                                          </p:val>
                                        </p:tav>
                                        <p:tav tm="100000">
                                          <p:val>
                                            <p:strVal val="#ppt_h"/>
                                          </p:val>
                                        </p:tav>
                                      </p:tavLst>
                                    </p:anim>
                                    <p:animEffect transition="in" filter="fade">
                                      <p:cBhvr>
                                        <p:cTn id="13" dur="1000"/>
                                        <p:tgtEl>
                                          <p:spTgt spid="254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0" grpId="0"/>
      <p:bldP spid="25498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11"/>
          <p:cNvGrpSpPr>
            <a:grpSpLocks/>
          </p:cNvGrpSpPr>
          <p:nvPr/>
        </p:nvGrpSpPr>
        <p:grpSpPr bwMode="auto">
          <a:xfrm>
            <a:off x="6084888" y="2997200"/>
            <a:ext cx="3059112" cy="3860800"/>
            <a:chOff x="3833" y="1888"/>
            <a:chExt cx="1927" cy="2432"/>
          </a:xfrm>
        </p:grpSpPr>
        <p:pic>
          <p:nvPicPr>
            <p:cNvPr id="50182" name="Picture 8" descr="ya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 y="1933"/>
              <a:ext cx="1927" cy="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Rectangle 9"/>
            <p:cNvSpPr>
              <a:spLocks noChangeArrowheads="1"/>
            </p:cNvSpPr>
            <p:nvPr/>
          </p:nvSpPr>
          <p:spPr bwMode="auto">
            <a:xfrm>
              <a:off x="4513" y="1888"/>
              <a:ext cx="1247" cy="726"/>
            </a:xfrm>
            <a:prstGeom prst="rect">
              <a:avLst/>
            </a:prstGeom>
            <a:gradFill rotWithShape="1">
              <a:gsLst>
                <a:gs pos="0">
                  <a:schemeClr val="bg1"/>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0184" name="Rectangle 10"/>
            <p:cNvSpPr>
              <a:spLocks noChangeArrowheads="1"/>
            </p:cNvSpPr>
            <p:nvPr/>
          </p:nvSpPr>
          <p:spPr bwMode="auto">
            <a:xfrm rot="-3146209">
              <a:off x="4229" y="2285"/>
              <a:ext cx="1247" cy="590"/>
            </a:xfrm>
            <a:prstGeom prst="rect">
              <a:avLst/>
            </a:prstGeom>
            <a:gradFill rotWithShape="1">
              <a:gsLst>
                <a:gs pos="0">
                  <a:schemeClr val="bg1"/>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17763" name="Text Box 3"/>
          <p:cNvSpPr txBox="1">
            <a:spLocks noChangeArrowheads="1"/>
          </p:cNvSpPr>
          <p:nvPr/>
        </p:nvSpPr>
        <p:spPr bwMode="auto">
          <a:xfrm>
            <a:off x="846138" y="1916113"/>
            <a:ext cx="437356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4625" indent="-174625"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20000"/>
              </a:lnSpc>
              <a:spcBef>
                <a:spcPct val="50000"/>
              </a:spcBef>
              <a:buClr>
                <a:srgbClr val="0000FF"/>
              </a:buClr>
              <a:buFont typeface="Wingdings 2" pitchFamily="18" charset="2"/>
              <a:buBlip>
                <a:blip r:embed="rId4"/>
              </a:buBlip>
            </a:pPr>
            <a:r>
              <a:rPr kumimoji="1" lang="zh-CN" altLang="en-US" sz="2000" b="1">
                <a:latin typeface="黑体" pitchFamily="2" charset="-122"/>
                <a:ea typeface="黑体" pitchFamily="2" charset="-122"/>
              </a:rPr>
              <a:t>向说话者保持一定的目光接触，显示正在倾听对方的说话。</a:t>
            </a:r>
          </a:p>
          <a:p>
            <a:pPr algn="just" eaLnBrk="1" hangingPunct="1">
              <a:lnSpc>
                <a:spcPct val="120000"/>
              </a:lnSpc>
              <a:spcBef>
                <a:spcPct val="50000"/>
              </a:spcBef>
              <a:buClr>
                <a:srgbClr val="0000FF"/>
              </a:buClr>
              <a:buFont typeface="Wingdings 2" pitchFamily="18" charset="2"/>
              <a:buBlip>
                <a:blip r:embed="rId4"/>
              </a:buBlip>
            </a:pPr>
            <a:r>
              <a:rPr kumimoji="1" lang="zh-CN" altLang="en-US" sz="2000" b="1">
                <a:latin typeface="黑体" pitchFamily="2" charset="-122"/>
                <a:ea typeface="黑体" pitchFamily="2" charset="-122"/>
              </a:rPr>
              <a:t>可以实现各种情感的交流。</a:t>
            </a:r>
          </a:p>
          <a:p>
            <a:pPr algn="just" eaLnBrk="1" hangingPunct="1">
              <a:lnSpc>
                <a:spcPct val="120000"/>
              </a:lnSpc>
              <a:spcBef>
                <a:spcPct val="50000"/>
              </a:spcBef>
              <a:buClr>
                <a:srgbClr val="0000FF"/>
              </a:buClr>
              <a:buFont typeface="Wingdings 2" pitchFamily="18" charset="2"/>
              <a:buBlip>
                <a:blip r:embed="rId4"/>
              </a:buBlip>
            </a:pPr>
            <a:r>
              <a:rPr kumimoji="1" lang="zh-CN" altLang="en-US" sz="2000" b="1">
                <a:latin typeface="黑体" pitchFamily="2" charset="-122"/>
                <a:ea typeface="黑体" pitchFamily="2" charset="-122"/>
              </a:rPr>
              <a:t>可以调整和控制沟通的互动程度。</a:t>
            </a:r>
          </a:p>
          <a:p>
            <a:pPr algn="just" eaLnBrk="1" hangingPunct="1">
              <a:lnSpc>
                <a:spcPct val="120000"/>
              </a:lnSpc>
              <a:spcBef>
                <a:spcPct val="50000"/>
              </a:spcBef>
              <a:buClr>
                <a:srgbClr val="0000FF"/>
              </a:buClr>
              <a:buFont typeface="Wingdings 2" pitchFamily="18" charset="2"/>
              <a:buBlip>
                <a:blip r:embed="rId4"/>
              </a:buBlip>
            </a:pPr>
            <a:r>
              <a:rPr kumimoji="1" lang="zh-CN" altLang="en-US" sz="2000" b="1">
                <a:latin typeface="黑体" pitchFamily="2" charset="-122"/>
                <a:ea typeface="黑体" pitchFamily="2" charset="-122"/>
              </a:rPr>
              <a:t>可以传送肯定、否定、提醒、监督等讯息。</a:t>
            </a:r>
          </a:p>
          <a:p>
            <a:pPr algn="just" eaLnBrk="1" hangingPunct="1">
              <a:lnSpc>
                <a:spcPct val="120000"/>
              </a:lnSpc>
              <a:spcBef>
                <a:spcPct val="50000"/>
              </a:spcBef>
              <a:buClr>
                <a:srgbClr val="0000FF"/>
              </a:buClr>
              <a:buFont typeface="Wingdings 2" pitchFamily="18" charset="2"/>
              <a:buBlip>
                <a:blip r:embed="rId4"/>
              </a:buBlip>
            </a:pPr>
            <a:r>
              <a:rPr kumimoji="1" lang="zh-CN" altLang="en-US" sz="2000" b="1">
                <a:latin typeface="黑体" pitchFamily="2" charset="-122"/>
                <a:ea typeface="黑体" pitchFamily="2" charset="-122"/>
              </a:rPr>
              <a:t>可以传达出对事情的信心度。</a:t>
            </a:r>
            <a:endParaRPr kumimoji="1" lang="zh-CN" altLang="en-US" sz="2000">
              <a:solidFill>
                <a:schemeClr val="accent2"/>
              </a:solidFill>
              <a:latin typeface="幼圆" pitchFamily="49" charset="-122"/>
              <a:ea typeface="幼圆" pitchFamily="49" charset="-122"/>
            </a:endParaRPr>
          </a:p>
        </p:txBody>
      </p:sp>
      <p:sp>
        <p:nvSpPr>
          <p:cNvPr id="50180" name="Rectangle 6"/>
          <p:cNvSpPr>
            <a:spLocks noChangeArrowheads="1"/>
          </p:cNvSpPr>
          <p:nvPr/>
        </p:nvSpPr>
        <p:spPr bwMode="auto">
          <a:xfrm>
            <a:off x="34925" y="738188"/>
            <a:ext cx="32480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a:solidFill>
                  <a:srgbClr val="CC0000"/>
                </a:solidFill>
                <a:latin typeface="黑体" pitchFamily="2" charset="-122"/>
                <a:ea typeface="黑体" pitchFamily="2" charset="-122"/>
              </a:rPr>
              <a:t>用眼睛沟通</a:t>
            </a:r>
          </a:p>
        </p:txBody>
      </p:sp>
      <p:sp>
        <p:nvSpPr>
          <p:cNvPr id="117767" name="Rectangle 7"/>
          <p:cNvSpPr>
            <a:spLocks noChangeArrowheads="1"/>
          </p:cNvSpPr>
          <p:nvPr/>
        </p:nvSpPr>
        <p:spPr bwMode="auto">
          <a:xfrm rot="-2999508">
            <a:off x="2850357" y="3769519"/>
            <a:ext cx="692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400" b="1">
                <a:solidFill>
                  <a:srgbClr val="CC0000"/>
                </a:solidFill>
                <a:latin typeface="黑体" pitchFamily="2" charset="-122"/>
                <a:ea typeface="黑体" pitchFamily="2" charset="-122"/>
              </a:rPr>
              <a:t>PS</a:t>
            </a:r>
            <a:r>
              <a:rPr kumimoji="1" lang="zh-CN" altLang="en-US" sz="2400" b="1">
                <a:solidFill>
                  <a:srgbClr val="CC0000"/>
                </a:solidFill>
                <a:latin typeface="黑体" pitchFamily="2" charset="-122"/>
                <a:ea typeface="黑体" pitchFamily="2" charset="-122"/>
              </a:rPr>
              <a:t>：眼神接触是身体语言沟通中第一重要的方法。</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7763"/>
                                        </p:tgtEl>
                                        <p:attrNameLst>
                                          <p:attrName>style.visibility</p:attrName>
                                        </p:attrNameLst>
                                      </p:cBhvr>
                                      <p:to>
                                        <p:strVal val="visible"/>
                                      </p:to>
                                    </p:set>
                                    <p:animEffect transition="in" filter="fade">
                                      <p:cBhvr>
                                        <p:cTn id="7" dur="1000"/>
                                        <p:tgtEl>
                                          <p:spTgt spid="117763"/>
                                        </p:tgtEl>
                                      </p:cBhvr>
                                    </p:animEffect>
                                    <p:anim calcmode="lin" valueType="num">
                                      <p:cBhvr>
                                        <p:cTn id="8" dur="1000" fill="hold"/>
                                        <p:tgtEl>
                                          <p:spTgt spid="117763"/>
                                        </p:tgtEl>
                                        <p:attrNameLst>
                                          <p:attrName>ppt_x</p:attrName>
                                        </p:attrNameLst>
                                      </p:cBhvr>
                                      <p:tavLst>
                                        <p:tav tm="0">
                                          <p:val>
                                            <p:strVal val="#ppt_x"/>
                                          </p:val>
                                        </p:tav>
                                        <p:tav tm="100000">
                                          <p:val>
                                            <p:strVal val="#ppt_x"/>
                                          </p:val>
                                        </p:tav>
                                      </p:tavLst>
                                    </p:anim>
                                    <p:anim calcmode="lin" valueType="num">
                                      <p:cBhvr>
                                        <p:cTn id="9" dur="1000" fill="hold"/>
                                        <p:tgtEl>
                                          <p:spTgt spid="11776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7767"/>
                                        </p:tgtEl>
                                        <p:attrNameLst>
                                          <p:attrName>style.visibility</p:attrName>
                                        </p:attrNameLst>
                                      </p:cBhvr>
                                      <p:to>
                                        <p:strVal val="visible"/>
                                      </p:to>
                                    </p:set>
                                    <p:animEffect transition="in" filter="wipe(down)">
                                      <p:cBhvr>
                                        <p:cTn id="14" dur="500"/>
                                        <p:tgtEl>
                                          <p:spTgt spid="11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p:bldP spid="11776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60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220788" y="-1220788"/>
            <a:ext cx="3246438"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596" name="Rectangle 4"/>
          <p:cNvSpPr>
            <a:spLocks noChangeArrowheads="1"/>
          </p:cNvSpPr>
          <p:nvPr/>
        </p:nvSpPr>
        <p:spPr bwMode="auto">
          <a:xfrm rot="-480998">
            <a:off x="1225550" y="784225"/>
            <a:ext cx="2632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3200" b="1">
                <a:solidFill>
                  <a:srgbClr val="CC0000"/>
                </a:solidFill>
                <a:ea typeface="黑体" pitchFamily="2" charset="-122"/>
              </a:rPr>
              <a:t>沟通的重要性</a:t>
            </a:r>
          </a:p>
        </p:txBody>
      </p:sp>
      <p:sp>
        <p:nvSpPr>
          <p:cNvPr id="238597" name="Rectangle 5"/>
          <p:cNvSpPr>
            <a:spLocks noChangeArrowheads="1"/>
          </p:cNvSpPr>
          <p:nvPr/>
        </p:nvSpPr>
        <p:spPr bwMode="auto">
          <a:xfrm>
            <a:off x="5719763" y="1989138"/>
            <a:ext cx="2740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solidFill>
                  <a:srgbClr val="1C1C1C"/>
                </a:solidFill>
                <a:ea typeface="黑体" pitchFamily="2" charset="-122"/>
              </a:rPr>
              <a:t>使思想一致、产生共识</a:t>
            </a:r>
          </a:p>
        </p:txBody>
      </p:sp>
      <p:sp>
        <p:nvSpPr>
          <p:cNvPr id="238598" name="Rectangle 6"/>
          <p:cNvSpPr>
            <a:spLocks noChangeArrowheads="1"/>
          </p:cNvSpPr>
          <p:nvPr/>
        </p:nvSpPr>
        <p:spPr bwMode="auto">
          <a:xfrm>
            <a:off x="5003800" y="2589213"/>
            <a:ext cx="2995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solidFill>
                  <a:srgbClr val="1C1C1C"/>
                </a:solidFill>
                <a:ea typeface="黑体" pitchFamily="2" charset="-122"/>
              </a:rPr>
              <a:t>减少摩擦争执与意见分歧</a:t>
            </a:r>
          </a:p>
        </p:txBody>
      </p:sp>
      <p:sp>
        <p:nvSpPr>
          <p:cNvPr id="238599" name="Rectangle 7"/>
          <p:cNvSpPr>
            <a:spLocks noChangeArrowheads="1"/>
          </p:cNvSpPr>
          <p:nvPr/>
        </p:nvSpPr>
        <p:spPr bwMode="auto">
          <a:xfrm>
            <a:off x="4427538" y="3189288"/>
            <a:ext cx="3506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solidFill>
                  <a:srgbClr val="1C1C1C"/>
                </a:solidFill>
                <a:ea typeface="黑体" pitchFamily="2" charset="-122"/>
              </a:rPr>
              <a:t>疏导员工情绪、消除心理困扰</a:t>
            </a:r>
          </a:p>
        </p:txBody>
      </p:sp>
      <p:sp>
        <p:nvSpPr>
          <p:cNvPr id="238600" name="Rectangle 8"/>
          <p:cNvSpPr>
            <a:spLocks noChangeArrowheads="1"/>
          </p:cNvSpPr>
          <p:nvPr/>
        </p:nvSpPr>
        <p:spPr bwMode="auto">
          <a:xfrm>
            <a:off x="3779838" y="3789363"/>
            <a:ext cx="4273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solidFill>
                  <a:srgbClr val="1C1C1C"/>
                </a:solidFill>
                <a:ea typeface="黑体" pitchFamily="2" charset="-122"/>
              </a:rPr>
              <a:t>使员工了解组织环境、减少变革阻力</a:t>
            </a:r>
          </a:p>
        </p:txBody>
      </p:sp>
      <p:sp>
        <p:nvSpPr>
          <p:cNvPr id="238601" name="Rectangle 9"/>
          <p:cNvSpPr>
            <a:spLocks noChangeArrowheads="1"/>
          </p:cNvSpPr>
          <p:nvPr/>
        </p:nvSpPr>
        <p:spPr bwMode="auto">
          <a:xfrm>
            <a:off x="3059113" y="4389438"/>
            <a:ext cx="3506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solidFill>
                  <a:srgbClr val="1C1C1C"/>
                </a:solidFill>
                <a:ea typeface="黑体" pitchFamily="2" charset="-122"/>
              </a:rPr>
              <a:t>使管理者洞悉真相、排除误解</a:t>
            </a:r>
          </a:p>
        </p:txBody>
      </p:sp>
      <p:sp>
        <p:nvSpPr>
          <p:cNvPr id="238602" name="Rectangle 10"/>
          <p:cNvSpPr>
            <a:spLocks noChangeArrowheads="1"/>
          </p:cNvSpPr>
          <p:nvPr/>
        </p:nvSpPr>
        <p:spPr bwMode="auto">
          <a:xfrm>
            <a:off x="2339975" y="4989513"/>
            <a:ext cx="4017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solidFill>
                  <a:srgbClr val="1C1C1C"/>
                </a:solidFill>
                <a:ea typeface="黑体" pitchFamily="2" charset="-122"/>
              </a:rPr>
              <a:t>增进人员彼此了解、改善人际关系</a:t>
            </a:r>
          </a:p>
        </p:txBody>
      </p:sp>
      <p:sp>
        <p:nvSpPr>
          <p:cNvPr id="238603" name="Rectangle 11"/>
          <p:cNvSpPr>
            <a:spLocks noChangeArrowheads="1"/>
          </p:cNvSpPr>
          <p:nvPr/>
        </p:nvSpPr>
        <p:spPr bwMode="auto">
          <a:xfrm>
            <a:off x="1692275" y="5589588"/>
            <a:ext cx="376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solidFill>
                  <a:srgbClr val="1C1C1C"/>
                </a:solidFill>
                <a:ea typeface="黑体" pitchFamily="2" charset="-122"/>
              </a:rPr>
              <a:t>减少互相猜忌、增强团队凝聚力</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8596"/>
                                        </p:tgtEl>
                                        <p:attrNameLst>
                                          <p:attrName>style.visibility</p:attrName>
                                        </p:attrNameLst>
                                      </p:cBhvr>
                                      <p:to>
                                        <p:strVal val="visible"/>
                                      </p:to>
                                    </p:set>
                                    <p:animEffect transition="in" filter="fade">
                                      <p:cBhvr>
                                        <p:cTn id="7" dur="1000"/>
                                        <p:tgtEl>
                                          <p:spTgt spid="238596"/>
                                        </p:tgtEl>
                                      </p:cBhvr>
                                    </p:animEffect>
                                  </p:childTnLst>
                                </p:cTn>
                              </p:par>
                              <p:par>
                                <p:cTn id="8" presetID="10" presetClass="entr" presetSubtype="0" fill="hold" nodeType="withEffect">
                                  <p:stCondLst>
                                    <p:cond delay="0"/>
                                  </p:stCondLst>
                                  <p:childTnLst>
                                    <p:set>
                                      <p:cBhvr>
                                        <p:cTn id="9" dur="1" fill="hold">
                                          <p:stCondLst>
                                            <p:cond delay="0"/>
                                          </p:stCondLst>
                                        </p:cTn>
                                        <p:tgtEl>
                                          <p:spTgt spid="238605"/>
                                        </p:tgtEl>
                                        <p:attrNameLst>
                                          <p:attrName>style.visibility</p:attrName>
                                        </p:attrNameLst>
                                      </p:cBhvr>
                                      <p:to>
                                        <p:strVal val="visible"/>
                                      </p:to>
                                    </p:set>
                                    <p:animEffect transition="in" filter="fade">
                                      <p:cBhvr>
                                        <p:cTn id="10" dur="1000"/>
                                        <p:tgtEl>
                                          <p:spTgt spid="238605"/>
                                        </p:tgtEl>
                                      </p:cBhvr>
                                    </p:animEffect>
                                  </p:childTnLst>
                                </p:cTn>
                              </p:par>
                            </p:childTnLst>
                          </p:cTn>
                        </p:par>
                        <p:par>
                          <p:cTn id="11" fill="hold" nodeType="afterGroup">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238597"/>
                                        </p:tgtEl>
                                        <p:attrNameLst>
                                          <p:attrName>style.visibility</p:attrName>
                                        </p:attrNameLst>
                                      </p:cBhvr>
                                      <p:to>
                                        <p:strVal val="visible"/>
                                      </p:to>
                                    </p:set>
                                    <p:animEffect transition="in" filter="fade">
                                      <p:cBhvr>
                                        <p:cTn id="14" dur="1000"/>
                                        <p:tgtEl>
                                          <p:spTgt spid="238597"/>
                                        </p:tgtEl>
                                      </p:cBhvr>
                                    </p:animEffect>
                                    <p:anim calcmode="lin" valueType="num">
                                      <p:cBhvr>
                                        <p:cTn id="15" dur="1000" fill="hold"/>
                                        <p:tgtEl>
                                          <p:spTgt spid="238597"/>
                                        </p:tgtEl>
                                        <p:attrNameLst>
                                          <p:attrName>ppt_x</p:attrName>
                                        </p:attrNameLst>
                                      </p:cBhvr>
                                      <p:tavLst>
                                        <p:tav tm="0">
                                          <p:val>
                                            <p:strVal val="#ppt_x"/>
                                          </p:val>
                                        </p:tav>
                                        <p:tav tm="100000">
                                          <p:val>
                                            <p:strVal val="#ppt_x"/>
                                          </p:val>
                                        </p:tav>
                                      </p:tavLst>
                                    </p:anim>
                                    <p:anim calcmode="lin" valueType="num">
                                      <p:cBhvr>
                                        <p:cTn id="16" dur="1000" fill="hold"/>
                                        <p:tgtEl>
                                          <p:spTgt spid="23859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238598"/>
                                        </p:tgtEl>
                                        <p:attrNameLst>
                                          <p:attrName>style.visibility</p:attrName>
                                        </p:attrNameLst>
                                      </p:cBhvr>
                                      <p:to>
                                        <p:strVal val="visible"/>
                                      </p:to>
                                    </p:set>
                                    <p:animEffect transition="in" filter="fade">
                                      <p:cBhvr>
                                        <p:cTn id="19" dur="1000"/>
                                        <p:tgtEl>
                                          <p:spTgt spid="238598"/>
                                        </p:tgtEl>
                                      </p:cBhvr>
                                    </p:animEffect>
                                    <p:anim calcmode="lin" valueType="num">
                                      <p:cBhvr>
                                        <p:cTn id="20" dur="1000" fill="hold"/>
                                        <p:tgtEl>
                                          <p:spTgt spid="238598"/>
                                        </p:tgtEl>
                                        <p:attrNameLst>
                                          <p:attrName>ppt_x</p:attrName>
                                        </p:attrNameLst>
                                      </p:cBhvr>
                                      <p:tavLst>
                                        <p:tav tm="0">
                                          <p:val>
                                            <p:strVal val="#ppt_x"/>
                                          </p:val>
                                        </p:tav>
                                        <p:tav tm="100000">
                                          <p:val>
                                            <p:strVal val="#ppt_x"/>
                                          </p:val>
                                        </p:tav>
                                      </p:tavLst>
                                    </p:anim>
                                    <p:anim calcmode="lin" valueType="num">
                                      <p:cBhvr>
                                        <p:cTn id="21" dur="1000" fill="hold"/>
                                        <p:tgtEl>
                                          <p:spTgt spid="238598"/>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38599"/>
                                        </p:tgtEl>
                                        <p:attrNameLst>
                                          <p:attrName>style.visibility</p:attrName>
                                        </p:attrNameLst>
                                      </p:cBhvr>
                                      <p:to>
                                        <p:strVal val="visible"/>
                                      </p:to>
                                    </p:set>
                                    <p:animEffect transition="in" filter="fade">
                                      <p:cBhvr>
                                        <p:cTn id="24" dur="1000"/>
                                        <p:tgtEl>
                                          <p:spTgt spid="238599"/>
                                        </p:tgtEl>
                                      </p:cBhvr>
                                    </p:animEffect>
                                    <p:anim calcmode="lin" valueType="num">
                                      <p:cBhvr>
                                        <p:cTn id="25" dur="1000" fill="hold"/>
                                        <p:tgtEl>
                                          <p:spTgt spid="238599"/>
                                        </p:tgtEl>
                                        <p:attrNameLst>
                                          <p:attrName>ppt_x</p:attrName>
                                        </p:attrNameLst>
                                      </p:cBhvr>
                                      <p:tavLst>
                                        <p:tav tm="0">
                                          <p:val>
                                            <p:strVal val="#ppt_x"/>
                                          </p:val>
                                        </p:tav>
                                        <p:tav tm="100000">
                                          <p:val>
                                            <p:strVal val="#ppt_x"/>
                                          </p:val>
                                        </p:tav>
                                      </p:tavLst>
                                    </p:anim>
                                    <p:anim calcmode="lin" valueType="num">
                                      <p:cBhvr>
                                        <p:cTn id="26" dur="1000" fill="hold"/>
                                        <p:tgtEl>
                                          <p:spTgt spid="238599"/>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238600"/>
                                        </p:tgtEl>
                                        <p:attrNameLst>
                                          <p:attrName>style.visibility</p:attrName>
                                        </p:attrNameLst>
                                      </p:cBhvr>
                                      <p:to>
                                        <p:strVal val="visible"/>
                                      </p:to>
                                    </p:set>
                                    <p:animEffect transition="in" filter="fade">
                                      <p:cBhvr>
                                        <p:cTn id="29" dur="1000"/>
                                        <p:tgtEl>
                                          <p:spTgt spid="238600"/>
                                        </p:tgtEl>
                                      </p:cBhvr>
                                    </p:animEffect>
                                    <p:anim calcmode="lin" valueType="num">
                                      <p:cBhvr>
                                        <p:cTn id="30" dur="1000" fill="hold"/>
                                        <p:tgtEl>
                                          <p:spTgt spid="238600"/>
                                        </p:tgtEl>
                                        <p:attrNameLst>
                                          <p:attrName>ppt_x</p:attrName>
                                        </p:attrNameLst>
                                      </p:cBhvr>
                                      <p:tavLst>
                                        <p:tav tm="0">
                                          <p:val>
                                            <p:strVal val="#ppt_x"/>
                                          </p:val>
                                        </p:tav>
                                        <p:tav tm="100000">
                                          <p:val>
                                            <p:strVal val="#ppt_x"/>
                                          </p:val>
                                        </p:tav>
                                      </p:tavLst>
                                    </p:anim>
                                    <p:anim calcmode="lin" valueType="num">
                                      <p:cBhvr>
                                        <p:cTn id="31" dur="1000" fill="hold"/>
                                        <p:tgtEl>
                                          <p:spTgt spid="23860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238601"/>
                                        </p:tgtEl>
                                        <p:attrNameLst>
                                          <p:attrName>style.visibility</p:attrName>
                                        </p:attrNameLst>
                                      </p:cBhvr>
                                      <p:to>
                                        <p:strVal val="visible"/>
                                      </p:to>
                                    </p:set>
                                    <p:animEffect transition="in" filter="fade">
                                      <p:cBhvr>
                                        <p:cTn id="34" dur="1000"/>
                                        <p:tgtEl>
                                          <p:spTgt spid="238601"/>
                                        </p:tgtEl>
                                      </p:cBhvr>
                                    </p:animEffect>
                                    <p:anim calcmode="lin" valueType="num">
                                      <p:cBhvr>
                                        <p:cTn id="35" dur="1000" fill="hold"/>
                                        <p:tgtEl>
                                          <p:spTgt spid="238601"/>
                                        </p:tgtEl>
                                        <p:attrNameLst>
                                          <p:attrName>ppt_x</p:attrName>
                                        </p:attrNameLst>
                                      </p:cBhvr>
                                      <p:tavLst>
                                        <p:tav tm="0">
                                          <p:val>
                                            <p:strVal val="#ppt_x"/>
                                          </p:val>
                                        </p:tav>
                                        <p:tav tm="100000">
                                          <p:val>
                                            <p:strVal val="#ppt_x"/>
                                          </p:val>
                                        </p:tav>
                                      </p:tavLst>
                                    </p:anim>
                                    <p:anim calcmode="lin" valueType="num">
                                      <p:cBhvr>
                                        <p:cTn id="36" dur="1000" fill="hold"/>
                                        <p:tgtEl>
                                          <p:spTgt spid="238601"/>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38602"/>
                                        </p:tgtEl>
                                        <p:attrNameLst>
                                          <p:attrName>style.visibility</p:attrName>
                                        </p:attrNameLst>
                                      </p:cBhvr>
                                      <p:to>
                                        <p:strVal val="visible"/>
                                      </p:to>
                                    </p:set>
                                    <p:animEffect transition="in" filter="fade">
                                      <p:cBhvr>
                                        <p:cTn id="39" dur="1000"/>
                                        <p:tgtEl>
                                          <p:spTgt spid="238602"/>
                                        </p:tgtEl>
                                      </p:cBhvr>
                                    </p:animEffect>
                                    <p:anim calcmode="lin" valueType="num">
                                      <p:cBhvr>
                                        <p:cTn id="40" dur="1000" fill="hold"/>
                                        <p:tgtEl>
                                          <p:spTgt spid="238602"/>
                                        </p:tgtEl>
                                        <p:attrNameLst>
                                          <p:attrName>ppt_x</p:attrName>
                                        </p:attrNameLst>
                                      </p:cBhvr>
                                      <p:tavLst>
                                        <p:tav tm="0">
                                          <p:val>
                                            <p:strVal val="#ppt_x"/>
                                          </p:val>
                                        </p:tav>
                                        <p:tav tm="100000">
                                          <p:val>
                                            <p:strVal val="#ppt_x"/>
                                          </p:val>
                                        </p:tav>
                                      </p:tavLst>
                                    </p:anim>
                                    <p:anim calcmode="lin" valueType="num">
                                      <p:cBhvr>
                                        <p:cTn id="41" dur="1000" fill="hold"/>
                                        <p:tgtEl>
                                          <p:spTgt spid="238602"/>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238603"/>
                                        </p:tgtEl>
                                        <p:attrNameLst>
                                          <p:attrName>style.visibility</p:attrName>
                                        </p:attrNameLst>
                                      </p:cBhvr>
                                      <p:to>
                                        <p:strVal val="visible"/>
                                      </p:to>
                                    </p:set>
                                    <p:animEffect transition="in" filter="fade">
                                      <p:cBhvr>
                                        <p:cTn id="44" dur="1000"/>
                                        <p:tgtEl>
                                          <p:spTgt spid="238603"/>
                                        </p:tgtEl>
                                      </p:cBhvr>
                                    </p:animEffect>
                                    <p:anim calcmode="lin" valueType="num">
                                      <p:cBhvr>
                                        <p:cTn id="45" dur="1000" fill="hold"/>
                                        <p:tgtEl>
                                          <p:spTgt spid="238603"/>
                                        </p:tgtEl>
                                        <p:attrNameLst>
                                          <p:attrName>ppt_x</p:attrName>
                                        </p:attrNameLst>
                                      </p:cBhvr>
                                      <p:tavLst>
                                        <p:tav tm="0">
                                          <p:val>
                                            <p:strVal val="#ppt_x"/>
                                          </p:val>
                                        </p:tav>
                                        <p:tav tm="100000">
                                          <p:val>
                                            <p:strVal val="#ppt_x"/>
                                          </p:val>
                                        </p:tav>
                                      </p:tavLst>
                                    </p:anim>
                                    <p:anim calcmode="lin" valueType="num">
                                      <p:cBhvr>
                                        <p:cTn id="46" dur="1000" fill="hold"/>
                                        <p:tgtEl>
                                          <p:spTgt spid="2386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6" grpId="0"/>
      <p:bldP spid="238597" grpId="0"/>
      <p:bldP spid="238598" grpId="0"/>
      <p:bldP spid="238599" grpId="0"/>
      <p:bldP spid="238600" grpId="0"/>
      <p:bldP spid="238601" grpId="0"/>
      <p:bldP spid="238602" grpId="0"/>
      <p:bldP spid="23860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2700338" y="2276475"/>
            <a:ext cx="446405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Clr>
                <a:srgbClr val="FF0066"/>
              </a:buClr>
              <a:buFont typeface="Wingdings 2" pitchFamily="18" charset="2"/>
              <a:buBlip>
                <a:blip r:embed="rId3"/>
              </a:buBlip>
            </a:pPr>
            <a:r>
              <a:rPr kumimoji="1" lang="zh-CN" altLang="en-US" sz="2000" b="1">
                <a:latin typeface="黑体" pitchFamily="2" charset="-122"/>
                <a:ea typeface="黑体" pitchFamily="2" charset="-122"/>
              </a:rPr>
              <a:t>诚恳坚定看着对方。</a:t>
            </a:r>
          </a:p>
          <a:p>
            <a:pPr algn="just" eaLnBrk="1" hangingPunct="1">
              <a:spcBef>
                <a:spcPct val="50000"/>
              </a:spcBef>
              <a:buClr>
                <a:srgbClr val="FF0066"/>
              </a:buClr>
              <a:buFont typeface="Wingdings 2" pitchFamily="18" charset="2"/>
              <a:buBlip>
                <a:blip r:embed="rId3"/>
              </a:buBlip>
            </a:pPr>
            <a:r>
              <a:rPr kumimoji="1" lang="zh-CN" altLang="en-US" sz="2000" b="1">
                <a:latin typeface="黑体" pitchFamily="2" charset="-122"/>
                <a:ea typeface="黑体" pitchFamily="2" charset="-122"/>
              </a:rPr>
              <a:t>眼神带着友好的情感。</a:t>
            </a:r>
          </a:p>
          <a:p>
            <a:pPr algn="just" eaLnBrk="1" hangingPunct="1">
              <a:spcBef>
                <a:spcPct val="50000"/>
              </a:spcBef>
              <a:buClr>
                <a:srgbClr val="FF0066"/>
              </a:buClr>
              <a:buFont typeface="Wingdings 2" pitchFamily="18" charset="2"/>
              <a:buBlip>
                <a:blip r:embed="rId3"/>
              </a:buBlip>
            </a:pPr>
            <a:r>
              <a:rPr kumimoji="1" lang="zh-CN" altLang="en-US" sz="2000" b="1">
                <a:latin typeface="黑体" pitchFamily="2" charset="-122"/>
                <a:ea typeface="黑体" pitchFamily="2" charset="-122"/>
              </a:rPr>
              <a:t>专注、持续看着对方。</a:t>
            </a:r>
          </a:p>
          <a:p>
            <a:pPr algn="just" eaLnBrk="1" hangingPunct="1">
              <a:spcBef>
                <a:spcPct val="50000"/>
              </a:spcBef>
              <a:buClr>
                <a:srgbClr val="FF0066"/>
              </a:buClr>
              <a:buFont typeface="Wingdings 2" pitchFamily="18" charset="2"/>
              <a:buBlip>
                <a:blip r:embed="rId3"/>
              </a:buBlip>
            </a:pPr>
            <a:r>
              <a:rPr kumimoji="1" lang="zh-CN" altLang="en-US" sz="2000" b="1">
                <a:latin typeface="黑体" pitchFamily="2" charset="-122"/>
                <a:ea typeface="黑体" pitchFamily="2" charset="-122"/>
              </a:rPr>
              <a:t>不要翻白眼。</a:t>
            </a:r>
          </a:p>
          <a:p>
            <a:pPr algn="just" eaLnBrk="1" hangingPunct="1">
              <a:spcBef>
                <a:spcPct val="50000"/>
              </a:spcBef>
              <a:buClr>
                <a:srgbClr val="FF0066"/>
              </a:buClr>
              <a:buFont typeface="Wingdings 2" pitchFamily="18" charset="2"/>
              <a:buBlip>
                <a:blip r:embed="rId3"/>
              </a:buBlip>
            </a:pPr>
            <a:r>
              <a:rPr kumimoji="1" lang="zh-CN" altLang="en-US" sz="2000" b="1">
                <a:latin typeface="黑体" pitchFamily="2" charset="-122"/>
                <a:ea typeface="黑体" pitchFamily="2" charset="-122"/>
              </a:rPr>
              <a:t>不要乱飘、不敢注视对方。</a:t>
            </a:r>
          </a:p>
          <a:p>
            <a:pPr algn="just" eaLnBrk="1" hangingPunct="1">
              <a:spcBef>
                <a:spcPct val="50000"/>
              </a:spcBef>
              <a:buClr>
                <a:srgbClr val="FF0066"/>
              </a:buClr>
              <a:buFont typeface="Wingdings 2" pitchFamily="18" charset="2"/>
              <a:buBlip>
                <a:blip r:embed="rId3"/>
              </a:buBlip>
            </a:pPr>
            <a:r>
              <a:rPr kumimoji="1" lang="zh-CN" altLang="en-US" sz="2000" b="1">
                <a:latin typeface="黑体" pitchFamily="2" charset="-122"/>
                <a:ea typeface="黑体" pitchFamily="2" charset="-122"/>
              </a:rPr>
              <a:t>看对方两眼之间或鼻梁骨。</a:t>
            </a:r>
          </a:p>
          <a:p>
            <a:pPr algn="just" eaLnBrk="1" hangingPunct="1">
              <a:spcBef>
                <a:spcPct val="50000"/>
              </a:spcBef>
              <a:buClr>
                <a:srgbClr val="FF0066"/>
              </a:buClr>
              <a:buFont typeface="Wingdings 2" pitchFamily="18" charset="2"/>
              <a:buBlip>
                <a:blip r:embed="rId3"/>
              </a:buBlip>
            </a:pPr>
            <a:r>
              <a:rPr kumimoji="1" lang="zh-CN" altLang="en-US" sz="2000" b="1">
                <a:latin typeface="黑体" pitchFamily="2" charset="-122"/>
                <a:ea typeface="黑体" pitchFamily="2" charset="-122"/>
              </a:rPr>
              <a:t>有压迫感觉时可以看对方的前额。</a:t>
            </a:r>
            <a:endParaRPr kumimoji="1" lang="zh-TW" altLang="en-US" sz="2000" b="1">
              <a:latin typeface="黑体" pitchFamily="2" charset="-122"/>
              <a:ea typeface="黑体" pitchFamily="2" charset="-122"/>
            </a:endParaRPr>
          </a:p>
        </p:txBody>
      </p:sp>
      <p:sp>
        <p:nvSpPr>
          <p:cNvPr id="118788" name="Text Box 4"/>
          <p:cNvSpPr txBox="1">
            <a:spLocks noChangeArrowheads="1"/>
          </p:cNvSpPr>
          <p:nvPr/>
        </p:nvSpPr>
        <p:spPr bwMode="auto">
          <a:xfrm>
            <a:off x="971550" y="5680075"/>
            <a:ext cx="7162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42925" indent="-542925"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CC0000"/>
                </a:solidFill>
                <a:latin typeface="Tahoma" pitchFamily="34" charset="0"/>
                <a:ea typeface="幼圆" pitchFamily="49" charset="-122"/>
              </a:rPr>
              <a:t>PS</a:t>
            </a:r>
            <a:r>
              <a:rPr kumimoji="1" lang="zh-CN" altLang="en-US" sz="2000" b="1">
                <a:solidFill>
                  <a:srgbClr val="CC0000"/>
                </a:solidFill>
                <a:latin typeface="Tahoma" pitchFamily="34" charset="0"/>
                <a:ea typeface="黑体" pitchFamily="2" charset="-122"/>
              </a:rPr>
              <a:t>：</a:t>
            </a:r>
            <a:r>
              <a:rPr kumimoji="1" lang="zh-CN" altLang="en-US" sz="2000" b="1">
                <a:latin typeface="黑体" pitchFamily="2" charset="-122"/>
                <a:ea typeface="黑体" pitchFamily="2" charset="-122"/>
              </a:rPr>
              <a:t>常对着镜中的你说：「我喜欢我自己！」眼神就会带着关怀、诚恳的感觉。</a:t>
            </a:r>
            <a:r>
              <a:rPr kumimoji="1" lang="zh-CN" altLang="en-US" sz="2000">
                <a:solidFill>
                  <a:srgbClr val="0000FF"/>
                </a:solidFill>
                <a:latin typeface="幼圆" pitchFamily="49" charset="-122"/>
                <a:ea typeface="幼圆" pitchFamily="49" charset="-122"/>
              </a:rPr>
              <a:t> </a:t>
            </a:r>
            <a:endParaRPr kumimoji="1" lang="zh-CN" altLang="en-US" sz="2000">
              <a:solidFill>
                <a:srgbClr val="0000FF"/>
              </a:solidFill>
              <a:latin typeface="Times New Roman" pitchFamily="18" charset="0"/>
            </a:endParaRPr>
          </a:p>
        </p:txBody>
      </p:sp>
      <p:sp>
        <p:nvSpPr>
          <p:cNvPr id="118789" name="Rectangle 5"/>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8790" name="Rectangle 6"/>
          <p:cNvSpPr>
            <a:spLocks noChangeArrowheads="1"/>
          </p:cNvSpPr>
          <p:nvPr/>
        </p:nvSpPr>
        <p:spPr bwMode="auto">
          <a:xfrm>
            <a:off x="34925" y="1079500"/>
            <a:ext cx="374491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成功的沟通方式</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8789"/>
                                        </p:tgtEl>
                                        <p:attrNameLst>
                                          <p:attrName>style.visibility</p:attrName>
                                        </p:attrNameLst>
                                      </p:cBhvr>
                                      <p:to>
                                        <p:strVal val="visible"/>
                                      </p:to>
                                    </p:set>
                                    <p:animEffect transition="in" filter="slide(fromLeft)">
                                      <p:cBhvr>
                                        <p:cTn id="7" dur="500"/>
                                        <p:tgtEl>
                                          <p:spTgt spid="118789"/>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8790"/>
                                        </p:tgtEl>
                                        <p:attrNameLst>
                                          <p:attrName>style.visibility</p:attrName>
                                        </p:attrNameLst>
                                      </p:cBhvr>
                                      <p:to>
                                        <p:strVal val="visible"/>
                                      </p:to>
                                    </p:set>
                                    <p:animEffect transition="in" filter="fade">
                                      <p:cBhvr>
                                        <p:cTn id="11" dur="1000"/>
                                        <p:tgtEl>
                                          <p:spTgt spid="118790"/>
                                        </p:tgtEl>
                                      </p:cBhvr>
                                    </p:animEffect>
                                  </p:childTnLst>
                                </p:cTn>
                              </p:par>
                            </p:childTnLst>
                          </p:cTn>
                        </p:par>
                        <p:par>
                          <p:cTn id="12" fill="hold" nodeType="afterGroup">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18786"/>
                                        </p:tgtEl>
                                        <p:attrNameLst>
                                          <p:attrName>style.visibility</p:attrName>
                                        </p:attrNameLst>
                                      </p:cBhvr>
                                      <p:to>
                                        <p:strVal val="visible"/>
                                      </p:to>
                                    </p:set>
                                    <p:animEffect transition="in" filter="fade">
                                      <p:cBhvr>
                                        <p:cTn id="15" dur="1000"/>
                                        <p:tgtEl>
                                          <p:spTgt spid="11878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118788"/>
                                        </p:tgtEl>
                                        <p:attrNameLst>
                                          <p:attrName>style.visibility</p:attrName>
                                        </p:attrNameLst>
                                      </p:cBhvr>
                                      <p:to>
                                        <p:strVal val="visible"/>
                                      </p:to>
                                    </p:set>
                                    <p:animEffect transition="in" filter="fade">
                                      <p:cBhvr>
                                        <p:cTn id="20" dur="1000"/>
                                        <p:tgtEl>
                                          <p:spTgt spid="118788"/>
                                        </p:tgtEl>
                                      </p:cBhvr>
                                    </p:animEffect>
                                    <p:anim calcmode="lin" valueType="num">
                                      <p:cBhvr>
                                        <p:cTn id="21" dur="1000" fill="hold"/>
                                        <p:tgtEl>
                                          <p:spTgt spid="118788"/>
                                        </p:tgtEl>
                                        <p:attrNameLst>
                                          <p:attrName>ppt_x</p:attrName>
                                        </p:attrNameLst>
                                      </p:cBhvr>
                                      <p:tavLst>
                                        <p:tav tm="0">
                                          <p:val>
                                            <p:strVal val="#ppt_x"/>
                                          </p:val>
                                        </p:tav>
                                        <p:tav tm="100000">
                                          <p:val>
                                            <p:strVal val="#ppt_x"/>
                                          </p:val>
                                        </p:tav>
                                      </p:tavLst>
                                    </p:anim>
                                    <p:anim calcmode="lin" valueType="num">
                                      <p:cBhvr>
                                        <p:cTn id="22" dur="900" decel="100000" fill="hold"/>
                                        <p:tgtEl>
                                          <p:spTgt spid="11878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1878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p:bldP spid="118788" grpId="0"/>
      <p:bldP spid="118789" grpId="0" animBg="1"/>
      <p:bldP spid="11879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Text Box 4"/>
          <p:cNvSpPr txBox="1">
            <a:spLocks noChangeArrowheads="1"/>
          </p:cNvSpPr>
          <p:nvPr/>
        </p:nvSpPr>
        <p:spPr bwMode="auto">
          <a:xfrm>
            <a:off x="1908175" y="2420938"/>
            <a:ext cx="6048375"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5250" indent="-952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Clr>
                <a:srgbClr val="0000CC"/>
              </a:buClr>
              <a:buFont typeface="Wingdings" pitchFamily="2" charset="2"/>
              <a:buBlip>
                <a:blip r:embed="rId3"/>
              </a:buBlip>
            </a:pPr>
            <a:r>
              <a:rPr kumimoji="1" lang="zh-CN" altLang="en-US" sz="2000" b="1">
                <a:latin typeface="黑体" pitchFamily="2" charset="-122"/>
                <a:ea typeface="黑体" pitchFamily="2" charset="-122"/>
              </a:rPr>
              <a:t>挺着胸站立，挺着胸走路，挺着胸坐着。</a:t>
            </a:r>
          </a:p>
          <a:p>
            <a:pPr algn="just" eaLnBrk="1" hangingPunct="1">
              <a:spcBef>
                <a:spcPct val="50000"/>
              </a:spcBef>
              <a:buClr>
                <a:srgbClr val="0000CC"/>
              </a:buClr>
              <a:buFont typeface="Wingdings" pitchFamily="2" charset="2"/>
              <a:buBlip>
                <a:blip r:embed="rId3"/>
              </a:buBlip>
            </a:pPr>
            <a:r>
              <a:rPr kumimoji="1" lang="zh-CN" altLang="en-US" sz="2000" b="1">
                <a:latin typeface="黑体" pitchFamily="2" charset="-122"/>
                <a:ea typeface="黑体" pitchFamily="2" charset="-122"/>
              </a:rPr>
              <a:t>体重应整个平衡的落在脚趾之间。</a:t>
            </a:r>
          </a:p>
          <a:p>
            <a:pPr algn="just" eaLnBrk="1" hangingPunct="1">
              <a:spcBef>
                <a:spcPct val="50000"/>
              </a:spcBef>
              <a:buClr>
                <a:srgbClr val="0000CC"/>
              </a:buClr>
              <a:buFont typeface="Wingdings" pitchFamily="2" charset="2"/>
              <a:buBlip>
                <a:blip r:embed="rId3"/>
              </a:buBlip>
            </a:pPr>
            <a:r>
              <a:rPr kumimoji="1" lang="zh-CN" altLang="en-US" sz="2000" b="1">
                <a:latin typeface="黑体" pitchFamily="2" charset="-122"/>
                <a:ea typeface="黑体" pitchFamily="2" charset="-122"/>
              </a:rPr>
              <a:t>收小腹，使其呈扁平状。</a:t>
            </a:r>
          </a:p>
          <a:p>
            <a:pPr algn="just" eaLnBrk="1" hangingPunct="1">
              <a:spcBef>
                <a:spcPct val="50000"/>
              </a:spcBef>
              <a:buClr>
                <a:srgbClr val="0000CC"/>
              </a:buClr>
              <a:buFont typeface="Wingdings" pitchFamily="2" charset="2"/>
              <a:buBlip>
                <a:blip r:embed="rId3"/>
              </a:buBlip>
            </a:pPr>
            <a:r>
              <a:rPr kumimoji="1" lang="zh-CN" altLang="en-US" sz="2000" b="1">
                <a:latin typeface="黑体" pitchFamily="2" charset="-122"/>
                <a:ea typeface="黑体" pitchFamily="2" charset="-122"/>
              </a:rPr>
              <a:t>用起跑姿势和别人交谈。</a:t>
            </a:r>
          </a:p>
          <a:p>
            <a:pPr algn="just" eaLnBrk="1" hangingPunct="1">
              <a:spcBef>
                <a:spcPct val="50000"/>
              </a:spcBef>
              <a:buClr>
                <a:srgbClr val="0000CC"/>
              </a:buClr>
              <a:buFont typeface="Wingdings" pitchFamily="2" charset="2"/>
              <a:buBlip>
                <a:blip r:embed="rId3"/>
              </a:buBlip>
            </a:pPr>
            <a:r>
              <a:rPr kumimoji="1" lang="zh-CN" altLang="en-US" sz="2000" b="1">
                <a:latin typeface="黑体" pitchFamily="2" charset="-122"/>
                <a:ea typeface="黑体" pitchFamily="2" charset="-122"/>
              </a:rPr>
              <a:t>不妨随意走动一下。</a:t>
            </a:r>
          </a:p>
          <a:p>
            <a:pPr algn="just" eaLnBrk="1" hangingPunct="1">
              <a:spcBef>
                <a:spcPct val="50000"/>
              </a:spcBef>
              <a:buClr>
                <a:srgbClr val="0000CC"/>
              </a:buClr>
              <a:buFont typeface="Wingdings" pitchFamily="2" charset="2"/>
              <a:buBlip>
                <a:blip r:embed="rId3"/>
              </a:buBlip>
            </a:pPr>
            <a:r>
              <a:rPr kumimoji="1" lang="zh-CN" altLang="en-US" sz="2000" b="1">
                <a:latin typeface="黑体" pitchFamily="2" charset="-122"/>
                <a:ea typeface="黑体" pitchFamily="2" charset="-122"/>
              </a:rPr>
              <a:t>走路要够自信，学学模特儿从墙边迈步前行。</a:t>
            </a:r>
          </a:p>
          <a:p>
            <a:pPr algn="just" eaLnBrk="1" hangingPunct="1">
              <a:spcBef>
                <a:spcPct val="50000"/>
              </a:spcBef>
              <a:buClr>
                <a:srgbClr val="0000CC"/>
              </a:buClr>
              <a:buFont typeface="Wingdings" pitchFamily="2" charset="2"/>
              <a:buBlip>
                <a:blip r:embed="rId3"/>
              </a:buBlip>
            </a:pPr>
            <a:r>
              <a:rPr kumimoji="1" lang="zh-CN" altLang="en-US" sz="2000" b="1">
                <a:latin typeface="黑体" pitchFamily="2" charset="-122"/>
                <a:ea typeface="黑体" pitchFamily="2" charset="-122"/>
              </a:rPr>
              <a:t>宣布重要事项，站起来说明。</a:t>
            </a:r>
          </a:p>
          <a:p>
            <a:pPr algn="just" eaLnBrk="1" hangingPunct="1">
              <a:spcBef>
                <a:spcPct val="50000"/>
              </a:spcBef>
              <a:buClr>
                <a:srgbClr val="0000CC"/>
              </a:buClr>
              <a:buFont typeface="Wingdings" pitchFamily="2" charset="2"/>
              <a:buBlip>
                <a:blip r:embed="rId3"/>
              </a:buBlip>
            </a:pPr>
            <a:r>
              <a:rPr kumimoji="1" lang="zh-CN" altLang="en-US" sz="2000" b="1">
                <a:latin typeface="黑体" pitchFamily="2" charset="-122"/>
                <a:ea typeface="黑体" pitchFamily="2" charset="-122"/>
              </a:rPr>
              <a:t>要留心下半身的姿势，如腿不要乱抖。 </a:t>
            </a:r>
          </a:p>
        </p:txBody>
      </p:sp>
      <p:sp>
        <p:nvSpPr>
          <p:cNvPr id="52227" name="Rectangle 5"/>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2228" name="Rectangle 6"/>
          <p:cNvSpPr>
            <a:spLocks noChangeArrowheads="1"/>
          </p:cNvSpPr>
          <p:nvPr/>
        </p:nvSpPr>
        <p:spPr bwMode="auto">
          <a:xfrm>
            <a:off x="34925" y="1079500"/>
            <a:ext cx="374491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成功的沟通方式</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4020">
                                            <p:txEl>
                                              <p:pRg st="0" end="0"/>
                                            </p:txEl>
                                          </p:spTgt>
                                        </p:tgtEl>
                                        <p:attrNameLst>
                                          <p:attrName>style.visibility</p:attrName>
                                        </p:attrNameLst>
                                      </p:cBhvr>
                                      <p:to>
                                        <p:strVal val="visible"/>
                                      </p:to>
                                    </p:set>
                                    <p:animEffect transition="in" filter="fade">
                                      <p:cBhvr>
                                        <p:cTn id="7" dur="1000"/>
                                        <p:tgtEl>
                                          <p:spTgt spid="214020">
                                            <p:txEl>
                                              <p:pRg st="0" end="0"/>
                                            </p:txEl>
                                          </p:spTgt>
                                        </p:tgtEl>
                                      </p:cBhvr>
                                    </p:animEffect>
                                    <p:anim calcmode="lin" valueType="num">
                                      <p:cBhvr>
                                        <p:cTn id="8" dur="1000" fill="hold"/>
                                        <p:tgtEl>
                                          <p:spTgt spid="2140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4020">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14020">
                                            <p:txEl>
                                              <p:pRg st="1" end="1"/>
                                            </p:txEl>
                                          </p:spTgt>
                                        </p:tgtEl>
                                        <p:attrNameLst>
                                          <p:attrName>style.visibility</p:attrName>
                                        </p:attrNameLst>
                                      </p:cBhvr>
                                      <p:to>
                                        <p:strVal val="visible"/>
                                      </p:to>
                                    </p:set>
                                    <p:animEffect transition="in" filter="fade">
                                      <p:cBhvr>
                                        <p:cTn id="12" dur="1000"/>
                                        <p:tgtEl>
                                          <p:spTgt spid="214020">
                                            <p:txEl>
                                              <p:pRg st="1" end="1"/>
                                            </p:txEl>
                                          </p:spTgt>
                                        </p:tgtEl>
                                      </p:cBhvr>
                                    </p:animEffect>
                                    <p:anim calcmode="lin" valueType="num">
                                      <p:cBhvr>
                                        <p:cTn id="13" dur="1000" fill="hold"/>
                                        <p:tgtEl>
                                          <p:spTgt spid="21402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14020">
                                            <p:txEl>
                                              <p:pRg st="1" end="1"/>
                                            </p:tx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14020">
                                            <p:txEl>
                                              <p:pRg st="2" end="2"/>
                                            </p:txEl>
                                          </p:spTgt>
                                        </p:tgtEl>
                                        <p:attrNameLst>
                                          <p:attrName>style.visibility</p:attrName>
                                        </p:attrNameLst>
                                      </p:cBhvr>
                                      <p:to>
                                        <p:strVal val="visible"/>
                                      </p:to>
                                    </p:set>
                                    <p:animEffect transition="in" filter="fade">
                                      <p:cBhvr>
                                        <p:cTn id="17" dur="1000"/>
                                        <p:tgtEl>
                                          <p:spTgt spid="214020">
                                            <p:txEl>
                                              <p:pRg st="2" end="2"/>
                                            </p:txEl>
                                          </p:spTgt>
                                        </p:tgtEl>
                                      </p:cBhvr>
                                    </p:animEffect>
                                    <p:anim calcmode="lin" valueType="num">
                                      <p:cBhvr>
                                        <p:cTn id="18" dur="1000" fill="hold"/>
                                        <p:tgtEl>
                                          <p:spTgt spid="21402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14020">
                                            <p:txEl>
                                              <p:pRg st="2" end="2"/>
                                            </p:txEl>
                                          </p:spTgt>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14020">
                                            <p:txEl>
                                              <p:pRg st="3" end="3"/>
                                            </p:txEl>
                                          </p:spTgt>
                                        </p:tgtEl>
                                        <p:attrNameLst>
                                          <p:attrName>style.visibility</p:attrName>
                                        </p:attrNameLst>
                                      </p:cBhvr>
                                      <p:to>
                                        <p:strVal val="visible"/>
                                      </p:to>
                                    </p:set>
                                    <p:animEffect transition="in" filter="fade">
                                      <p:cBhvr>
                                        <p:cTn id="22" dur="1000"/>
                                        <p:tgtEl>
                                          <p:spTgt spid="214020">
                                            <p:txEl>
                                              <p:pRg st="3" end="3"/>
                                            </p:txEl>
                                          </p:spTgt>
                                        </p:tgtEl>
                                      </p:cBhvr>
                                    </p:animEffect>
                                    <p:anim calcmode="lin" valueType="num">
                                      <p:cBhvr>
                                        <p:cTn id="23" dur="1000" fill="hold"/>
                                        <p:tgtEl>
                                          <p:spTgt spid="21402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14020">
                                            <p:txEl>
                                              <p:pRg st="3" end="3"/>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14020">
                                            <p:txEl>
                                              <p:pRg st="4" end="4"/>
                                            </p:txEl>
                                          </p:spTgt>
                                        </p:tgtEl>
                                        <p:attrNameLst>
                                          <p:attrName>style.visibility</p:attrName>
                                        </p:attrNameLst>
                                      </p:cBhvr>
                                      <p:to>
                                        <p:strVal val="visible"/>
                                      </p:to>
                                    </p:set>
                                    <p:animEffect transition="in" filter="fade">
                                      <p:cBhvr>
                                        <p:cTn id="27" dur="1000"/>
                                        <p:tgtEl>
                                          <p:spTgt spid="214020">
                                            <p:txEl>
                                              <p:pRg st="4" end="4"/>
                                            </p:txEl>
                                          </p:spTgt>
                                        </p:tgtEl>
                                      </p:cBhvr>
                                    </p:animEffect>
                                    <p:anim calcmode="lin" valueType="num">
                                      <p:cBhvr>
                                        <p:cTn id="28" dur="1000" fill="hold"/>
                                        <p:tgtEl>
                                          <p:spTgt spid="214020">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14020">
                                            <p:txEl>
                                              <p:pRg st="4" end="4"/>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14020">
                                            <p:txEl>
                                              <p:pRg st="5" end="5"/>
                                            </p:txEl>
                                          </p:spTgt>
                                        </p:tgtEl>
                                        <p:attrNameLst>
                                          <p:attrName>style.visibility</p:attrName>
                                        </p:attrNameLst>
                                      </p:cBhvr>
                                      <p:to>
                                        <p:strVal val="visible"/>
                                      </p:to>
                                    </p:set>
                                    <p:animEffect transition="in" filter="fade">
                                      <p:cBhvr>
                                        <p:cTn id="32" dur="1000"/>
                                        <p:tgtEl>
                                          <p:spTgt spid="214020">
                                            <p:txEl>
                                              <p:pRg st="5" end="5"/>
                                            </p:txEl>
                                          </p:spTgt>
                                        </p:tgtEl>
                                      </p:cBhvr>
                                    </p:animEffect>
                                    <p:anim calcmode="lin" valueType="num">
                                      <p:cBhvr>
                                        <p:cTn id="33" dur="1000" fill="hold"/>
                                        <p:tgtEl>
                                          <p:spTgt spid="214020">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14020">
                                            <p:txEl>
                                              <p:pRg st="5" end="5"/>
                                            </p:txEl>
                                          </p:spTgt>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14020">
                                            <p:txEl>
                                              <p:pRg st="6" end="6"/>
                                            </p:txEl>
                                          </p:spTgt>
                                        </p:tgtEl>
                                        <p:attrNameLst>
                                          <p:attrName>style.visibility</p:attrName>
                                        </p:attrNameLst>
                                      </p:cBhvr>
                                      <p:to>
                                        <p:strVal val="visible"/>
                                      </p:to>
                                    </p:set>
                                    <p:animEffect transition="in" filter="fade">
                                      <p:cBhvr>
                                        <p:cTn id="37" dur="1000"/>
                                        <p:tgtEl>
                                          <p:spTgt spid="214020">
                                            <p:txEl>
                                              <p:pRg st="6" end="6"/>
                                            </p:txEl>
                                          </p:spTgt>
                                        </p:tgtEl>
                                      </p:cBhvr>
                                    </p:animEffect>
                                    <p:anim calcmode="lin" valueType="num">
                                      <p:cBhvr>
                                        <p:cTn id="38" dur="1000" fill="hold"/>
                                        <p:tgtEl>
                                          <p:spTgt spid="214020">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214020">
                                            <p:txEl>
                                              <p:pRg st="6" end="6"/>
                                            </p:txEl>
                                          </p:spTgt>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214020">
                                            <p:txEl>
                                              <p:pRg st="7" end="7"/>
                                            </p:txEl>
                                          </p:spTgt>
                                        </p:tgtEl>
                                        <p:attrNameLst>
                                          <p:attrName>style.visibility</p:attrName>
                                        </p:attrNameLst>
                                      </p:cBhvr>
                                      <p:to>
                                        <p:strVal val="visible"/>
                                      </p:to>
                                    </p:set>
                                    <p:animEffect transition="in" filter="fade">
                                      <p:cBhvr>
                                        <p:cTn id="42" dur="1000"/>
                                        <p:tgtEl>
                                          <p:spTgt spid="214020">
                                            <p:txEl>
                                              <p:pRg st="7" end="7"/>
                                            </p:txEl>
                                          </p:spTgt>
                                        </p:tgtEl>
                                      </p:cBhvr>
                                    </p:animEffect>
                                    <p:anim calcmode="lin" valueType="num">
                                      <p:cBhvr>
                                        <p:cTn id="43" dur="1000" fill="hold"/>
                                        <p:tgtEl>
                                          <p:spTgt spid="214020">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214020">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0" grpId="0"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Text Box 4"/>
          <p:cNvSpPr txBox="1">
            <a:spLocks noChangeArrowheads="1"/>
          </p:cNvSpPr>
          <p:nvPr/>
        </p:nvSpPr>
        <p:spPr bwMode="auto">
          <a:xfrm>
            <a:off x="1042988" y="2420938"/>
            <a:ext cx="5689600"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20000"/>
              </a:lnSpc>
              <a:spcBef>
                <a:spcPct val="50000"/>
              </a:spcBef>
              <a:buClr>
                <a:srgbClr val="0000CC"/>
              </a:buClr>
              <a:buFont typeface="Wingdings 2" pitchFamily="18" charset="2"/>
              <a:buBlip>
                <a:blip r:embed="rId3"/>
              </a:buBlip>
            </a:pPr>
            <a:r>
              <a:rPr kumimoji="1" lang="zh-CN" altLang="en-US" sz="2000" b="1">
                <a:latin typeface="黑体" pitchFamily="2" charset="-122"/>
                <a:ea typeface="黑体" pitchFamily="2" charset="-122"/>
              </a:rPr>
              <a:t>你的姿势正反应你内心对自己的想法，也同时可以显示你对别人的态度。</a:t>
            </a:r>
          </a:p>
          <a:p>
            <a:pPr algn="just" eaLnBrk="1" hangingPunct="1">
              <a:lnSpc>
                <a:spcPct val="120000"/>
              </a:lnSpc>
              <a:spcBef>
                <a:spcPct val="50000"/>
              </a:spcBef>
              <a:buClr>
                <a:srgbClr val="0000CC"/>
              </a:buClr>
              <a:buFont typeface="Wingdings 2" pitchFamily="18" charset="2"/>
              <a:buBlip>
                <a:blip r:embed="rId3"/>
              </a:buBlip>
            </a:pPr>
            <a:r>
              <a:rPr kumimoji="1" lang="zh-CN" altLang="en-US" sz="2000" b="1">
                <a:latin typeface="黑体" pitchFamily="2" charset="-122"/>
                <a:ea typeface="黑体" pitchFamily="2" charset="-122"/>
              </a:rPr>
              <a:t>在需要表示对别人尊重的情境之下，坐姿要腰板挺直，身体微微向前倾，有时也不妨正襟危坐。</a:t>
            </a:r>
          </a:p>
          <a:p>
            <a:pPr algn="just" eaLnBrk="1" hangingPunct="1">
              <a:lnSpc>
                <a:spcPct val="120000"/>
              </a:lnSpc>
              <a:spcBef>
                <a:spcPct val="50000"/>
              </a:spcBef>
              <a:buClr>
                <a:srgbClr val="0000CC"/>
              </a:buClr>
              <a:buFont typeface="Wingdings 2" pitchFamily="18" charset="2"/>
              <a:buBlip>
                <a:blip r:embed="rId3"/>
              </a:buBlip>
            </a:pPr>
            <a:r>
              <a:rPr kumimoji="1" lang="zh-CN" altLang="en-US" sz="2000" b="1">
                <a:latin typeface="黑体" pitchFamily="2" charset="-122"/>
                <a:ea typeface="黑体" pitchFamily="2" charset="-122"/>
              </a:rPr>
              <a:t>成功的沟通方式。成功之道：自重而不傲慢。</a:t>
            </a:r>
          </a:p>
        </p:txBody>
      </p:sp>
      <p:sp>
        <p:nvSpPr>
          <p:cNvPr id="119814" name="Rectangle 6"/>
          <p:cNvSpPr>
            <a:spLocks noChangeArrowheads="1"/>
          </p:cNvSpPr>
          <p:nvPr/>
        </p:nvSpPr>
        <p:spPr bwMode="auto">
          <a:xfrm>
            <a:off x="0" y="1123950"/>
            <a:ext cx="6156325"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9815" name="Rectangle 7"/>
          <p:cNvSpPr>
            <a:spLocks noChangeArrowheads="1"/>
          </p:cNvSpPr>
          <p:nvPr/>
        </p:nvSpPr>
        <p:spPr bwMode="auto">
          <a:xfrm>
            <a:off x="34925" y="1079500"/>
            <a:ext cx="597693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善用你的姿势、动作进行沟通</a:t>
            </a:r>
          </a:p>
        </p:txBody>
      </p:sp>
      <p:pic>
        <p:nvPicPr>
          <p:cNvPr id="11981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200" y="4797425"/>
            <a:ext cx="4371975"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9814"/>
                                        </p:tgtEl>
                                        <p:attrNameLst>
                                          <p:attrName>style.visibility</p:attrName>
                                        </p:attrNameLst>
                                      </p:cBhvr>
                                      <p:to>
                                        <p:strVal val="visible"/>
                                      </p:to>
                                    </p:set>
                                    <p:animEffect transition="in" filter="wipe(left)">
                                      <p:cBhvr>
                                        <p:cTn id="7" dur="500"/>
                                        <p:tgtEl>
                                          <p:spTgt spid="11981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9815"/>
                                        </p:tgtEl>
                                        <p:attrNameLst>
                                          <p:attrName>style.visibility</p:attrName>
                                        </p:attrNameLst>
                                      </p:cBhvr>
                                      <p:to>
                                        <p:strVal val="visible"/>
                                      </p:to>
                                    </p:set>
                                    <p:animEffect transition="in" filter="fade">
                                      <p:cBhvr>
                                        <p:cTn id="11" dur="1000"/>
                                        <p:tgtEl>
                                          <p:spTgt spid="119815"/>
                                        </p:tgtEl>
                                      </p:cBhvr>
                                    </p:animEffect>
                                  </p:childTnLst>
                                </p:cTn>
                              </p:par>
                            </p:childTnLst>
                          </p:cTn>
                        </p:par>
                        <p:par>
                          <p:cTn id="12" fill="hold" nodeType="afterGroup">
                            <p:stCondLst>
                              <p:cond delay="1500"/>
                            </p:stCondLst>
                            <p:childTnLst>
                              <p:par>
                                <p:cTn id="13" presetID="12" presetClass="entr" presetSubtype="1" fill="hold" grpId="0" nodeType="afterEffect">
                                  <p:stCondLst>
                                    <p:cond delay="0"/>
                                  </p:stCondLst>
                                  <p:childTnLst>
                                    <p:set>
                                      <p:cBhvr>
                                        <p:cTn id="14" dur="1" fill="hold">
                                          <p:stCondLst>
                                            <p:cond delay="0"/>
                                          </p:stCondLst>
                                        </p:cTn>
                                        <p:tgtEl>
                                          <p:spTgt spid="119812"/>
                                        </p:tgtEl>
                                        <p:attrNameLst>
                                          <p:attrName>style.visibility</p:attrName>
                                        </p:attrNameLst>
                                      </p:cBhvr>
                                      <p:to>
                                        <p:strVal val="visible"/>
                                      </p:to>
                                    </p:set>
                                    <p:animEffect transition="in" filter="slide(fromTop)">
                                      <p:cBhvr>
                                        <p:cTn id="15" dur="1000"/>
                                        <p:tgtEl>
                                          <p:spTgt spid="119812"/>
                                        </p:tgtEl>
                                      </p:cBhvr>
                                    </p:animEffect>
                                  </p:childTnLst>
                                </p:cTn>
                              </p:par>
                            </p:childTnLst>
                          </p:cTn>
                        </p:par>
                        <p:par>
                          <p:cTn id="16" fill="hold" nodeType="afterGroup">
                            <p:stCondLst>
                              <p:cond delay="2500"/>
                            </p:stCondLst>
                            <p:childTnLst>
                              <p:par>
                                <p:cTn id="17" presetID="37" presetClass="entr" presetSubtype="0" fill="hold" nodeType="afterEffect">
                                  <p:stCondLst>
                                    <p:cond delay="0"/>
                                  </p:stCondLst>
                                  <p:childTnLst>
                                    <p:set>
                                      <p:cBhvr>
                                        <p:cTn id="18" dur="1" fill="hold">
                                          <p:stCondLst>
                                            <p:cond delay="0"/>
                                          </p:stCondLst>
                                        </p:cTn>
                                        <p:tgtEl>
                                          <p:spTgt spid="119816"/>
                                        </p:tgtEl>
                                        <p:attrNameLst>
                                          <p:attrName>style.visibility</p:attrName>
                                        </p:attrNameLst>
                                      </p:cBhvr>
                                      <p:to>
                                        <p:strVal val="visible"/>
                                      </p:to>
                                    </p:set>
                                    <p:animEffect transition="in" filter="fade">
                                      <p:cBhvr>
                                        <p:cTn id="19" dur="1000"/>
                                        <p:tgtEl>
                                          <p:spTgt spid="119816"/>
                                        </p:tgtEl>
                                      </p:cBhvr>
                                    </p:animEffect>
                                    <p:anim calcmode="lin" valueType="num">
                                      <p:cBhvr>
                                        <p:cTn id="20" dur="1000" fill="hold"/>
                                        <p:tgtEl>
                                          <p:spTgt spid="119816"/>
                                        </p:tgtEl>
                                        <p:attrNameLst>
                                          <p:attrName>ppt_x</p:attrName>
                                        </p:attrNameLst>
                                      </p:cBhvr>
                                      <p:tavLst>
                                        <p:tav tm="0">
                                          <p:val>
                                            <p:strVal val="#ppt_x"/>
                                          </p:val>
                                        </p:tav>
                                        <p:tav tm="100000">
                                          <p:val>
                                            <p:strVal val="#ppt_x"/>
                                          </p:val>
                                        </p:tav>
                                      </p:tavLst>
                                    </p:anim>
                                    <p:anim calcmode="lin" valueType="num">
                                      <p:cBhvr>
                                        <p:cTn id="21" dur="900" decel="100000" fill="hold"/>
                                        <p:tgtEl>
                                          <p:spTgt spid="11981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198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p:bldP spid="119814" grpId="0" animBg="1"/>
      <p:bldP spid="1198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914400" y="18288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endParaRPr kumimoji="1" lang="zh-CN" altLang="zh-CN" sz="2400">
              <a:latin typeface="Times New Roman" pitchFamily="18" charset="0"/>
            </a:endParaRPr>
          </a:p>
        </p:txBody>
      </p:sp>
      <p:sp>
        <p:nvSpPr>
          <p:cNvPr id="120835" name="Text Box 3"/>
          <p:cNvSpPr txBox="1">
            <a:spLocks noChangeArrowheads="1"/>
          </p:cNvSpPr>
          <p:nvPr/>
        </p:nvSpPr>
        <p:spPr bwMode="auto">
          <a:xfrm>
            <a:off x="323850" y="2205038"/>
            <a:ext cx="54006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pPr>
            <a:r>
              <a:rPr kumimoji="1" lang="en-US" altLang="zh-CN" sz="2000" b="1">
                <a:latin typeface="黑体" pitchFamily="2" charset="-122"/>
                <a:ea typeface="黑体" pitchFamily="2" charset="-122"/>
              </a:rPr>
              <a:t>1. </a:t>
            </a:r>
            <a:r>
              <a:rPr kumimoji="1" lang="zh-CN" altLang="en-US" sz="2000" b="1">
                <a:solidFill>
                  <a:srgbClr val="CC0000"/>
                </a:solidFill>
                <a:latin typeface="黑体" pitchFamily="2" charset="-122"/>
                <a:ea typeface="黑体" pitchFamily="2" charset="-122"/>
              </a:rPr>
              <a:t>微笑</a:t>
            </a:r>
            <a:r>
              <a:rPr kumimoji="1" lang="zh-CN" altLang="en-US" sz="2000" b="1">
                <a:latin typeface="黑体" pitchFamily="2" charset="-122"/>
                <a:ea typeface="黑体" pitchFamily="2" charset="-122"/>
              </a:rPr>
              <a:t>可以缩短距离。</a:t>
            </a:r>
            <a:endParaRPr kumimoji="1" lang="zh-TW" altLang="en-US" sz="2000" b="1">
              <a:latin typeface="黑体" pitchFamily="2" charset="-122"/>
              <a:ea typeface="黑体" pitchFamily="2" charset="-122"/>
            </a:endParaRPr>
          </a:p>
          <a:p>
            <a:pPr algn="just" eaLnBrk="1" hangingPunct="1">
              <a:spcBef>
                <a:spcPct val="50000"/>
              </a:spcBef>
              <a:buClr>
                <a:srgbClr val="9900FF"/>
              </a:buClr>
              <a:buFont typeface="Wingdings" pitchFamily="2" charset="2"/>
              <a:buBlip>
                <a:blip r:embed="rId3"/>
              </a:buBlip>
            </a:pPr>
            <a:r>
              <a:rPr kumimoji="1" lang="zh-CN" altLang="en-US">
                <a:latin typeface="黑体" pitchFamily="2" charset="-122"/>
                <a:ea typeface="黑体" pitchFamily="2" charset="-122"/>
              </a:rPr>
              <a:t>笑口常开，到处吃得开。</a:t>
            </a:r>
          </a:p>
          <a:p>
            <a:pPr algn="just" eaLnBrk="1" hangingPunct="1">
              <a:spcBef>
                <a:spcPct val="50000"/>
              </a:spcBef>
              <a:buClr>
                <a:srgbClr val="9900FF"/>
              </a:buClr>
              <a:buFont typeface="Wingdings" pitchFamily="2" charset="2"/>
              <a:buBlip>
                <a:blip r:embed="rId3"/>
              </a:buBlip>
            </a:pPr>
            <a:r>
              <a:rPr kumimoji="1" lang="zh-CN" altLang="en-US">
                <a:latin typeface="黑体" pitchFamily="2" charset="-122"/>
                <a:ea typeface="黑体" pitchFamily="2" charset="-122"/>
              </a:rPr>
              <a:t>微笑、赞美、勤问候是沟通时的必修学分。</a:t>
            </a:r>
          </a:p>
          <a:p>
            <a:pPr algn="just" eaLnBrk="1" hangingPunct="1">
              <a:spcBef>
                <a:spcPct val="50000"/>
              </a:spcBef>
              <a:buClr>
                <a:srgbClr val="9900FF"/>
              </a:buClr>
              <a:buFont typeface="Wingdings" pitchFamily="2" charset="2"/>
              <a:buBlip>
                <a:blip r:embed="rId3"/>
              </a:buBlip>
            </a:pPr>
            <a:r>
              <a:rPr kumimoji="1" lang="zh-CN" altLang="en-US">
                <a:latin typeface="黑体" pitchFamily="2" charset="-122"/>
                <a:ea typeface="黑体" pitchFamily="2" charset="-122"/>
              </a:rPr>
              <a:t>肚量大，脾气小，常微笑，病就好。</a:t>
            </a:r>
            <a:endParaRPr kumimoji="1" lang="zh-TW" altLang="en-US">
              <a:latin typeface="黑体" pitchFamily="2" charset="-122"/>
              <a:ea typeface="黑体" pitchFamily="2" charset="-122"/>
            </a:endParaRPr>
          </a:p>
          <a:p>
            <a:pPr algn="just" eaLnBrk="1" hangingPunct="1">
              <a:lnSpc>
                <a:spcPct val="130000"/>
              </a:lnSpc>
              <a:spcBef>
                <a:spcPct val="50000"/>
              </a:spcBef>
            </a:pPr>
            <a:r>
              <a:rPr kumimoji="1" lang="en-US" altLang="zh-CN" sz="2000" b="1">
                <a:latin typeface="黑体" pitchFamily="2" charset="-122"/>
                <a:ea typeface="黑体" pitchFamily="2" charset="-122"/>
              </a:rPr>
              <a:t>2.</a:t>
            </a:r>
            <a:r>
              <a:rPr kumimoji="1" lang="zh-CN" altLang="en-US" sz="2000" b="1">
                <a:latin typeface="黑体" pitchFamily="2" charset="-122"/>
                <a:ea typeface="黑体" pitchFamily="2" charset="-122"/>
              </a:rPr>
              <a:t>观察并模仿活跃于政界或商界，充满自信，精力充沛的演说家。</a:t>
            </a:r>
            <a:endParaRPr kumimoji="1" lang="zh-TW" altLang="en-US" sz="2000" b="1">
              <a:latin typeface="黑体" pitchFamily="2" charset="-122"/>
              <a:ea typeface="黑体" pitchFamily="2" charset="-122"/>
            </a:endParaRPr>
          </a:p>
          <a:p>
            <a:pPr eaLnBrk="1" hangingPunct="1">
              <a:spcBef>
                <a:spcPct val="50000"/>
              </a:spcBef>
            </a:pPr>
            <a:r>
              <a:rPr kumimoji="1" lang="en-US" altLang="zh-CN" sz="2000" b="1">
                <a:latin typeface="黑体" pitchFamily="2" charset="-122"/>
                <a:ea typeface="黑体" pitchFamily="2" charset="-122"/>
              </a:rPr>
              <a:t>3.</a:t>
            </a:r>
            <a:r>
              <a:rPr kumimoji="1" lang="zh-CN" altLang="en-US" sz="2000" b="1">
                <a:latin typeface="黑体" pitchFamily="2" charset="-122"/>
                <a:ea typeface="黑体" pitchFamily="2" charset="-122"/>
              </a:rPr>
              <a:t>你的手势要大方、丰富以及具有美感。</a:t>
            </a:r>
            <a:r>
              <a:rPr kumimoji="1" lang="zh-CN" altLang="en-US" sz="2000">
                <a:latin typeface="黑体" pitchFamily="2" charset="-122"/>
                <a:ea typeface="黑体" pitchFamily="2" charset="-122"/>
              </a:rPr>
              <a:t> </a:t>
            </a:r>
          </a:p>
        </p:txBody>
      </p:sp>
      <p:sp>
        <p:nvSpPr>
          <p:cNvPr id="120838" name="Rectangle 6"/>
          <p:cNvSpPr>
            <a:spLocks noChangeArrowheads="1"/>
          </p:cNvSpPr>
          <p:nvPr/>
        </p:nvSpPr>
        <p:spPr bwMode="auto">
          <a:xfrm>
            <a:off x="0" y="1123950"/>
            <a:ext cx="6659563"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0839" name="Rectangle 7"/>
          <p:cNvSpPr>
            <a:spLocks noChangeArrowheads="1"/>
          </p:cNvSpPr>
          <p:nvPr/>
        </p:nvSpPr>
        <p:spPr bwMode="auto">
          <a:xfrm>
            <a:off x="34925" y="1079500"/>
            <a:ext cx="63373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善用你的手势、面部表情进行沟通</a:t>
            </a:r>
          </a:p>
        </p:txBody>
      </p:sp>
      <p:pic>
        <p:nvPicPr>
          <p:cNvPr id="12084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03211">
            <a:off x="5565775" y="2717800"/>
            <a:ext cx="3182938"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0838"/>
                                        </p:tgtEl>
                                        <p:attrNameLst>
                                          <p:attrName>style.visibility</p:attrName>
                                        </p:attrNameLst>
                                      </p:cBhvr>
                                      <p:to>
                                        <p:strVal val="visible"/>
                                      </p:to>
                                    </p:set>
                                    <p:animEffect transition="in" filter="wipe(left)">
                                      <p:cBhvr>
                                        <p:cTn id="7" dur="500"/>
                                        <p:tgtEl>
                                          <p:spTgt spid="120838"/>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0839"/>
                                        </p:tgtEl>
                                        <p:attrNameLst>
                                          <p:attrName>style.visibility</p:attrName>
                                        </p:attrNameLst>
                                      </p:cBhvr>
                                      <p:to>
                                        <p:strVal val="visible"/>
                                      </p:to>
                                    </p:set>
                                    <p:animEffect transition="in" filter="fade">
                                      <p:cBhvr>
                                        <p:cTn id="11" dur="1000"/>
                                        <p:tgtEl>
                                          <p:spTgt spid="1208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20835">
                                            <p:txEl>
                                              <p:pRg st="0" end="0"/>
                                            </p:txEl>
                                          </p:spTgt>
                                        </p:tgtEl>
                                        <p:attrNameLst>
                                          <p:attrName>style.visibility</p:attrName>
                                        </p:attrNameLst>
                                      </p:cBhvr>
                                      <p:to>
                                        <p:strVal val="visible"/>
                                      </p:to>
                                    </p:set>
                                    <p:animEffect transition="in" filter="wipe(left)">
                                      <p:cBhvr>
                                        <p:cTn id="16" dur="500"/>
                                        <p:tgtEl>
                                          <p:spTgt spid="120835">
                                            <p:txEl>
                                              <p:pRg st="0" end="0"/>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20835">
                                            <p:txEl>
                                              <p:pRg st="1" end="1"/>
                                            </p:txEl>
                                          </p:spTgt>
                                        </p:tgtEl>
                                        <p:attrNameLst>
                                          <p:attrName>style.visibility</p:attrName>
                                        </p:attrNameLst>
                                      </p:cBhvr>
                                      <p:to>
                                        <p:strVal val="visible"/>
                                      </p:to>
                                    </p:set>
                                    <p:animEffect transition="in" filter="wipe(left)">
                                      <p:cBhvr>
                                        <p:cTn id="19" dur="500"/>
                                        <p:tgtEl>
                                          <p:spTgt spid="120835">
                                            <p:txEl>
                                              <p:pRg st="1" end="1"/>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120835">
                                            <p:txEl>
                                              <p:pRg st="2" end="2"/>
                                            </p:txEl>
                                          </p:spTgt>
                                        </p:tgtEl>
                                        <p:attrNameLst>
                                          <p:attrName>style.visibility</p:attrName>
                                        </p:attrNameLst>
                                      </p:cBhvr>
                                      <p:to>
                                        <p:strVal val="visible"/>
                                      </p:to>
                                    </p:set>
                                    <p:animEffect transition="in" filter="wipe(left)">
                                      <p:cBhvr>
                                        <p:cTn id="22" dur="500"/>
                                        <p:tgtEl>
                                          <p:spTgt spid="120835">
                                            <p:txEl>
                                              <p:pRg st="2" end="2"/>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120835">
                                            <p:txEl>
                                              <p:pRg st="3" end="3"/>
                                            </p:txEl>
                                          </p:spTgt>
                                        </p:tgtEl>
                                        <p:attrNameLst>
                                          <p:attrName>style.visibility</p:attrName>
                                        </p:attrNameLst>
                                      </p:cBhvr>
                                      <p:to>
                                        <p:strVal val="visible"/>
                                      </p:to>
                                    </p:set>
                                    <p:animEffect transition="in" filter="wipe(left)">
                                      <p:cBhvr>
                                        <p:cTn id="25" dur="500"/>
                                        <p:tgtEl>
                                          <p:spTgt spid="120835">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20835">
                                            <p:txEl>
                                              <p:pRg st="4" end="4"/>
                                            </p:txEl>
                                          </p:spTgt>
                                        </p:tgtEl>
                                        <p:attrNameLst>
                                          <p:attrName>style.visibility</p:attrName>
                                        </p:attrNameLst>
                                      </p:cBhvr>
                                      <p:to>
                                        <p:strVal val="visible"/>
                                      </p:to>
                                    </p:set>
                                    <p:animEffect transition="in" filter="wipe(left)">
                                      <p:cBhvr>
                                        <p:cTn id="30" dur="500"/>
                                        <p:tgtEl>
                                          <p:spTgt spid="120835">
                                            <p:txEl>
                                              <p:pRg st="4" end="4"/>
                                            </p:txEl>
                                          </p:spTgt>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120840"/>
                                        </p:tgtEl>
                                        <p:attrNameLst>
                                          <p:attrName>style.visibility</p:attrName>
                                        </p:attrNameLst>
                                      </p:cBhvr>
                                      <p:to>
                                        <p:strVal val="visible"/>
                                      </p:to>
                                    </p:set>
                                    <p:animEffect transition="in" filter="fade">
                                      <p:cBhvr>
                                        <p:cTn id="34" dur="1000"/>
                                        <p:tgtEl>
                                          <p:spTgt spid="12084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20835">
                                            <p:txEl>
                                              <p:pRg st="5" end="5"/>
                                            </p:txEl>
                                          </p:spTgt>
                                        </p:tgtEl>
                                        <p:attrNameLst>
                                          <p:attrName>style.visibility</p:attrName>
                                        </p:attrNameLst>
                                      </p:cBhvr>
                                      <p:to>
                                        <p:strVal val="visible"/>
                                      </p:to>
                                    </p:set>
                                    <p:animEffect transition="in" filter="wipe(left)">
                                      <p:cBhvr>
                                        <p:cTn id="39" dur="500"/>
                                        <p:tgtEl>
                                          <p:spTgt spid="1208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8" grpId="0" animBg="1"/>
      <p:bldP spid="12083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685800" y="17526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endParaRPr kumimoji="1" lang="zh-CN" altLang="zh-CN" sz="2400">
              <a:latin typeface="Times New Roman" pitchFamily="18" charset="0"/>
            </a:endParaRPr>
          </a:p>
        </p:txBody>
      </p:sp>
      <p:sp>
        <p:nvSpPr>
          <p:cNvPr id="121859" name="Text Box 3"/>
          <p:cNvSpPr txBox="1">
            <a:spLocks noChangeArrowheads="1"/>
          </p:cNvSpPr>
          <p:nvPr/>
        </p:nvSpPr>
        <p:spPr bwMode="auto">
          <a:xfrm>
            <a:off x="703263" y="2520950"/>
            <a:ext cx="7685087"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Clr>
                <a:srgbClr val="9900FF"/>
              </a:buClr>
              <a:buFont typeface="Wingdings 2" pitchFamily="18" charset="2"/>
              <a:buBlip>
                <a:blip r:embed="rId3"/>
              </a:buBlip>
            </a:pPr>
            <a:r>
              <a:rPr kumimoji="1" lang="zh-CN" altLang="en-US" sz="2000" b="1">
                <a:latin typeface="黑体" pitchFamily="2" charset="-122"/>
                <a:ea typeface="黑体" pitchFamily="2" charset="-122"/>
              </a:rPr>
              <a:t>一个人说话的声音、语调和他的面貌表情一样重要。（占</a:t>
            </a:r>
            <a:r>
              <a:rPr kumimoji="1" lang="en-US" altLang="zh-CN" sz="2000" b="1">
                <a:latin typeface="黑体" pitchFamily="2" charset="-122"/>
                <a:ea typeface="黑体" pitchFamily="2" charset="-122"/>
              </a:rPr>
              <a:t>38%</a:t>
            </a:r>
            <a:r>
              <a:rPr kumimoji="1" lang="zh-CN" altLang="en-US" sz="2000" b="1">
                <a:latin typeface="黑体" pitchFamily="2" charset="-122"/>
                <a:ea typeface="黑体" pitchFamily="2" charset="-122"/>
              </a:rPr>
              <a:t>）</a:t>
            </a:r>
          </a:p>
          <a:p>
            <a:pPr algn="just" eaLnBrk="1" hangingPunct="1">
              <a:spcBef>
                <a:spcPct val="50000"/>
              </a:spcBef>
              <a:buClr>
                <a:srgbClr val="9900FF"/>
              </a:buClr>
              <a:buFont typeface="Wingdings 2" pitchFamily="18" charset="2"/>
              <a:buBlip>
                <a:blip r:embed="rId3"/>
              </a:buBlip>
            </a:pPr>
            <a:r>
              <a:rPr kumimoji="1" lang="zh-CN" altLang="en-US" sz="2000" b="1">
                <a:latin typeface="黑体" pitchFamily="2" charset="-122"/>
                <a:ea typeface="黑体" pitchFamily="2" charset="-122"/>
              </a:rPr>
              <a:t>要把声音利用到最大限度，就是要用横膈膜（丹田）呼吸，而不是用胸部呼吸。</a:t>
            </a:r>
          </a:p>
          <a:p>
            <a:pPr algn="just" eaLnBrk="1" hangingPunct="1">
              <a:spcBef>
                <a:spcPct val="50000"/>
              </a:spcBef>
              <a:buClr>
                <a:srgbClr val="9900FF"/>
              </a:buClr>
              <a:buFont typeface="Wingdings 2" pitchFamily="18" charset="2"/>
              <a:buBlip>
                <a:blip r:embed="rId3"/>
              </a:buBlip>
            </a:pPr>
            <a:r>
              <a:rPr kumimoji="1" lang="zh-CN" altLang="en-US" sz="2000" b="1">
                <a:latin typeface="黑体" pitchFamily="2" charset="-122"/>
                <a:ea typeface="黑体" pitchFamily="2" charset="-122"/>
              </a:rPr>
              <a:t>最受欢迎的声音、语调是：</a:t>
            </a:r>
            <a:r>
              <a:rPr kumimoji="1" lang="en-US" altLang="zh-CN" sz="2000" b="1">
                <a:latin typeface="黑体" pitchFamily="2" charset="-122"/>
                <a:ea typeface="黑体" pitchFamily="2" charset="-122"/>
              </a:rPr>
              <a:t>(1)</a:t>
            </a:r>
            <a:r>
              <a:rPr kumimoji="1" lang="zh-CN" altLang="en-US" sz="2000" b="1">
                <a:latin typeface="黑体" pitchFamily="2" charset="-122"/>
                <a:ea typeface="黑体" pitchFamily="2" charset="-122"/>
              </a:rPr>
              <a:t>带着微笑的脸说话，声音中带着笑纹。</a:t>
            </a:r>
            <a:r>
              <a:rPr kumimoji="1" lang="en-US" altLang="zh-CN" sz="2000" b="1">
                <a:latin typeface="黑体" pitchFamily="2" charset="-122"/>
                <a:ea typeface="黑体" pitchFamily="2" charset="-122"/>
              </a:rPr>
              <a:t>(2)</a:t>
            </a:r>
            <a:r>
              <a:rPr kumimoji="1" lang="zh-CN" altLang="en-US" sz="2000" b="1">
                <a:latin typeface="黑体" pitchFamily="2" charset="-122"/>
                <a:ea typeface="黑体" pitchFamily="2" charset="-122"/>
              </a:rPr>
              <a:t>声音中带着诚恳的感情。</a:t>
            </a:r>
          </a:p>
          <a:p>
            <a:pPr algn="just" eaLnBrk="1" hangingPunct="1">
              <a:spcBef>
                <a:spcPct val="50000"/>
              </a:spcBef>
              <a:buClr>
                <a:srgbClr val="9900FF"/>
              </a:buClr>
              <a:buFont typeface="Wingdings 2" pitchFamily="18" charset="2"/>
              <a:buBlip>
                <a:blip r:embed="rId3"/>
              </a:buBlip>
            </a:pPr>
            <a:r>
              <a:rPr kumimoji="1" lang="zh-CN" altLang="en-US" sz="2000" b="1">
                <a:latin typeface="黑体" pitchFamily="2" charset="-122"/>
                <a:ea typeface="黑体" pitchFamily="2" charset="-122"/>
              </a:rPr>
              <a:t>研究指出：透过电话沟通，你说话的声调，抑扬顿挫、共鸣感，决定了你谈话内容可信度的</a:t>
            </a:r>
            <a:r>
              <a:rPr kumimoji="1" lang="en-US" altLang="zh-CN" sz="2000" b="1">
                <a:latin typeface="黑体" pitchFamily="2" charset="-122"/>
                <a:ea typeface="黑体" pitchFamily="2" charset="-122"/>
              </a:rPr>
              <a:t>84%</a:t>
            </a:r>
            <a:r>
              <a:rPr kumimoji="1" lang="zh-CN" altLang="en-US" sz="2000" b="1">
                <a:latin typeface="黑体" pitchFamily="2" charset="-122"/>
                <a:ea typeface="黑体" pitchFamily="2" charset="-122"/>
              </a:rPr>
              <a:t>。</a:t>
            </a:r>
          </a:p>
          <a:p>
            <a:pPr algn="just" eaLnBrk="1" hangingPunct="1">
              <a:spcBef>
                <a:spcPct val="50000"/>
              </a:spcBef>
              <a:buClr>
                <a:srgbClr val="9900FF"/>
              </a:buClr>
              <a:buFont typeface="Wingdings 2" pitchFamily="18" charset="2"/>
              <a:buBlip>
                <a:blip r:embed="rId3"/>
              </a:buBlip>
            </a:pPr>
            <a:r>
              <a:rPr kumimoji="1" lang="zh-CN" altLang="en-US" sz="2000" b="1">
                <a:latin typeface="黑体" pitchFamily="2" charset="-122"/>
                <a:ea typeface="黑体" pitchFamily="2" charset="-122"/>
              </a:rPr>
              <a:t>放松、呼吸、发声、共鸣是形成声音表情的四个因素。</a:t>
            </a:r>
          </a:p>
        </p:txBody>
      </p:sp>
      <p:sp>
        <p:nvSpPr>
          <p:cNvPr id="121861" name="Rectangle 5"/>
          <p:cNvSpPr>
            <a:spLocks noChangeArrowheads="1"/>
          </p:cNvSpPr>
          <p:nvPr/>
        </p:nvSpPr>
        <p:spPr bwMode="auto">
          <a:xfrm>
            <a:off x="0" y="1123950"/>
            <a:ext cx="6659563"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1862" name="Rectangle 6"/>
          <p:cNvSpPr>
            <a:spLocks noChangeArrowheads="1"/>
          </p:cNvSpPr>
          <p:nvPr/>
        </p:nvSpPr>
        <p:spPr bwMode="auto">
          <a:xfrm>
            <a:off x="34925" y="1079500"/>
            <a:ext cx="6481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学习用你的声音作为你沟通的利器</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1861"/>
                                        </p:tgtEl>
                                        <p:attrNameLst>
                                          <p:attrName>style.visibility</p:attrName>
                                        </p:attrNameLst>
                                      </p:cBhvr>
                                      <p:to>
                                        <p:strVal val="visible"/>
                                      </p:to>
                                    </p:set>
                                    <p:animEffect transition="in" filter="wipe(left)">
                                      <p:cBhvr>
                                        <p:cTn id="7" dur="500"/>
                                        <p:tgtEl>
                                          <p:spTgt spid="121861"/>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1862"/>
                                        </p:tgtEl>
                                        <p:attrNameLst>
                                          <p:attrName>style.visibility</p:attrName>
                                        </p:attrNameLst>
                                      </p:cBhvr>
                                      <p:to>
                                        <p:strVal val="visible"/>
                                      </p:to>
                                    </p:set>
                                    <p:animEffect transition="in" filter="fade">
                                      <p:cBhvr>
                                        <p:cTn id="11" dur="1000"/>
                                        <p:tgtEl>
                                          <p:spTgt spid="121862"/>
                                        </p:tgtEl>
                                      </p:cBhvr>
                                    </p:animEffect>
                                  </p:childTnLst>
                                </p:cTn>
                              </p:par>
                            </p:childTnLst>
                          </p:cTn>
                        </p:par>
                        <p:par>
                          <p:cTn id="12" fill="hold" nodeType="afterGroup">
                            <p:stCondLst>
                              <p:cond delay="1500"/>
                            </p:stCondLst>
                            <p:childTnLst>
                              <p:par>
                                <p:cTn id="13" presetID="22" presetClass="entr" presetSubtype="8" fill="hold" nodeType="afterEffect">
                                  <p:stCondLst>
                                    <p:cond delay="0"/>
                                  </p:stCondLst>
                                  <p:childTnLst>
                                    <p:set>
                                      <p:cBhvr>
                                        <p:cTn id="14" dur="1" fill="hold">
                                          <p:stCondLst>
                                            <p:cond delay="0"/>
                                          </p:stCondLst>
                                        </p:cTn>
                                        <p:tgtEl>
                                          <p:spTgt spid="121859">
                                            <p:txEl>
                                              <p:pRg st="0" end="0"/>
                                            </p:txEl>
                                          </p:spTgt>
                                        </p:tgtEl>
                                        <p:attrNameLst>
                                          <p:attrName>style.visibility</p:attrName>
                                        </p:attrNameLst>
                                      </p:cBhvr>
                                      <p:to>
                                        <p:strVal val="visible"/>
                                      </p:to>
                                    </p:set>
                                    <p:animEffect transition="in" filter="wipe(left)">
                                      <p:cBhvr>
                                        <p:cTn id="15" dur="500"/>
                                        <p:tgtEl>
                                          <p:spTgt spid="121859">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21859">
                                            <p:txEl>
                                              <p:pRg st="1" end="1"/>
                                            </p:txEl>
                                          </p:spTgt>
                                        </p:tgtEl>
                                        <p:attrNameLst>
                                          <p:attrName>style.visibility</p:attrName>
                                        </p:attrNameLst>
                                      </p:cBhvr>
                                      <p:to>
                                        <p:strVal val="visible"/>
                                      </p:to>
                                    </p:set>
                                    <p:animEffect transition="in" filter="wipe(left)">
                                      <p:cBhvr>
                                        <p:cTn id="18" dur="500"/>
                                        <p:tgtEl>
                                          <p:spTgt spid="121859">
                                            <p:txEl>
                                              <p:pRg st="1" end="1"/>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21859">
                                            <p:txEl>
                                              <p:pRg st="2" end="2"/>
                                            </p:txEl>
                                          </p:spTgt>
                                        </p:tgtEl>
                                        <p:attrNameLst>
                                          <p:attrName>style.visibility</p:attrName>
                                        </p:attrNameLst>
                                      </p:cBhvr>
                                      <p:to>
                                        <p:strVal val="visible"/>
                                      </p:to>
                                    </p:set>
                                    <p:animEffect transition="in" filter="wipe(left)">
                                      <p:cBhvr>
                                        <p:cTn id="21" dur="500"/>
                                        <p:tgtEl>
                                          <p:spTgt spid="121859">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21859">
                                            <p:txEl>
                                              <p:pRg st="3" end="3"/>
                                            </p:txEl>
                                          </p:spTgt>
                                        </p:tgtEl>
                                        <p:attrNameLst>
                                          <p:attrName>style.visibility</p:attrName>
                                        </p:attrNameLst>
                                      </p:cBhvr>
                                      <p:to>
                                        <p:strVal val="visible"/>
                                      </p:to>
                                    </p:set>
                                    <p:animEffect transition="in" filter="wipe(left)">
                                      <p:cBhvr>
                                        <p:cTn id="24" dur="500"/>
                                        <p:tgtEl>
                                          <p:spTgt spid="121859">
                                            <p:txEl>
                                              <p:pRg st="3" end="3"/>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121859">
                                            <p:txEl>
                                              <p:pRg st="4" end="4"/>
                                            </p:txEl>
                                          </p:spTgt>
                                        </p:tgtEl>
                                        <p:attrNameLst>
                                          <p:attrName>style.visibility</p:attrName>
                                        </p:attrNameLst>
                                      </p:cBhvr>
                                      <p:to>
                                        <p:strVal val="visible"/>
                                      </p:to>
                                    </p:set>
                                    <p:animEffect transition="in" filter="wipe(left)">
                                      <p:cBhvr>
                                        <p:cTn id="27" dur="500"/>
                                        <p:tgtEl>
                                          <p:spTgt spid="1218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animBg="1"/>
      <p:bldP spid="12186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323850" y="2349500"/>
            <a:ext cx="424815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20000"/>
              </a:lnSpc>
              <a:spcBef>
                <a:spcPct val="50000"/>
              </a:spcBef>
              <a:buClr>
                <a:srgbClr val="FF0000"/>
              </a:buClr>
              <a:buFont typeface="Wingdings" pitchFamily="2" charset="2"/>
              <a:buBlip>
                <a:blip r:embed="rId3"/>
              </a:buBlip>
            </a:pPr>
            <a:r>
              <a:rPr kumimoji="1" lang="zh-CN" altLang="en-US" sz="2000" b="1">
                <a:latin typeface="黑体" pitchFamily="2" charset="-122"/>
                <a:ea typeface="黑体" pitchFamily="2" charset="-122"/>
              </a:rPr>
              <a:t>衣着外表是打给世人看的自我。</a:t>
            </a:r>
          </a:p>
          <a:p>
            <a:pPr algn="just" eaLnBrk="1" hangingPunct="1">
              <a:lnSpc>
                <a:spcPct val="120000"/>
              </a:lnSpc>
              <a:spcBef>
                <a:spcPct val="50000"/>
              </a:spcBef>
              <a:buClr>
                <a:srgbClr val="FF0000"/>
              </a:buClr>
              <a:buFont typeface="Wingdings" pitchFamily="2" charset="2"/>
              <a:buBlip>
                <a:blip r:embed="rId3"/>
              </a:buBlip>
            </a:pPr>
            <a:r>
              <a:rPr kumimoji="1" lang="zh-CN" altLang="en-US" sz="2000" b="1">
                <a:latin typeface="黑体" pitchFamily="2" charset="-122"/>
                <a:ea typeface="黑体" pitchFamily="2" charset="-122"/>
              </a:rPr>
              <a:t>衣服不代表人品，却代表整个人发出的讯息。</a:t>
            </a:r>
          </a:p>
          <a:p>
            <a:pPr algn="just" eaLnBrk="1" hangingPunct="1">
              <a:lnSpc>
                <a:spcPct val="120000"/>
              </a:lnSpc>
              <a:spcBef>
                <a:spcPct val="50000"/>
              </a:spcBef>
              <a:buClr>
                <a:srgbClr val="FF0000"/>
              </a:buClr>
              <a:buFont typeface="Wingdings" pitchFamily="2" charset="2"/>
              <a:buBlip>
                <a:blip r:embed="rId3"/>
              </a:buBlip>
            </a:pPr>
            <a:r>
              <a:rPr kumimoji="1" lang="zh-CN" altLang="en-US" sz="2000" b="1">
                <a:latin typeface="黑体" pitchFamily="2" charset="-122"/>
                <a:ea typeface="黑体" pitchFamily="2" charset="-122"/>
              </a:rPr>
              <a:t>服饰包括服装、化妆、发型到配件都在透露一个人有关的信息。</a:t>
            </a:r>
            <a:endParaRPr kumimoji="1" lang="zh-TW" altLang="en-US" sz="2000" b="1">
              <a:latin typeface="黑体" pitchFamily="2" charset="-122"/>
              <a:ea typeface="黑体" pitchFamily="2" charset="-122"/>
            </a:endParaRPr>
          </a:p>
        </p:txBody>
      </p:sp>
      <p:sp>
        <p:nvSpPr>
          <p:cNvPr id="125957" name="Rectangle 5"/>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5958" name="Rectangle 6"/>
          <p:cNvSpPr>
            <a:spLocks noChangeArrowheads="1"/>
          </p:cNvSpPr>
          <p:nvPr/>
        </p:nvSpPr>
        <p:spPr bwMode="auto">
          <a:xfrm>
            <a:off x="34925" y="1079500"/>
            <a:ext cx="4537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注意穿着／装饰的沟通</a:t>
            </a:r>
          </a:p>
        </p:txBody>
      </p:sp>
      <p:grpSp>
        <p:nvGrpSpPr>
          <p:cNvPr id="2" name="Group 10"/>
          <p:cNvGrpSpPr>
            <a:grpSpLocks/>
          </p:cNvGrpSpPr>
          <p:nvPr/>
        </p:nvGrpSpPr>
        <p:grpSpPr bwMode="auto">
          <a:xfrm>
            <a:off x="4787900" y="3549650"/>
            <a:ext cx="3960813" cy="2616200"/>
            <a:chOff x="2880" y="2160"/>
            <a:chExt cx="2495" cy="1648"/>
          </a:xfrm>
        </p:grpSpPr>
        <p:pic>
          <p:nvPicPr>
            <p:cNvPr id="5632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73536">
              <a:off x="2880" y="2160"/>
              <a:ext cx="2427"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 Box 3"/>
            <p:cNvSpPr txBox="1">
              <a:spLocks noChangeArrowheads="1"/>
            </p:cNvSpPr>
            <p:nvPr/>
          </p:nvSpPr>
          <p:spPr bwMode="auto">
            <a:xfrm rot="809709">
              <a:off x="2925" y="2815"/>
              <a:ext cx="2450" cy="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pPr>
              <a:r>
                <a:rPr kumimoji="1" lang="en-US" altLang="zh-CN" b="1">
                  <a:latin typeface="黑体" pitchFamily="2" charset="-122"/>
                  <a:ea typeface="黑体" pitchFamily="2" charset="-122"/>
                </a:rPr>
                <a:t>(1)</a:t>
              </a:r>
              <a:r>
                <a:rPr kumimoji="1" lang="zh-CN" altLang="en-US" b="1">
                  <a:latin typeface="黑体" pitchFamily="2" charset="-122"/>
                  <a:ea typeface="黑体" pitchFamily="2" charset="-122"/>
                </a:rPr>
                <a:t>衣着要能发挥作用。</a:t>
              </a:r>
              <a:endParaRPr kumimoji="1" lang="zh-TW" altLang="en-US" b="1">
                <a:latin typeface="黑体" pitchFamily="2" charset="-122"/>
                <a:ea typeface="黑体" pitchFamily="2" charset="-122"/>
              </a:endParaRPr>
            </a:p>
            <a:p>
              <a:pPr algn="just" eaLnBrk="1" hangingPunct="1">
                <a:spcBef>
                  <a:spcPct val="50000"/>
                </a:spcBef>
              </a:pPr>
              <a:r>
                <a:rPr kumimoji="1" lang="en-US" altLang="zh-CN" b="1">
                  <a:latin typeface="黑体" pitchFamily="2" charset="-122"/>
                  <a:ea typeface="黑体" pitchFamily="2" charset="-122"/>
                </a:rPr>
                <a:t>(2)</a:t>
              </a:r>
              <a:r>
                <a:rPr kumimoji="1" lang="zh-CN" altLang="en-US" b="1">
                  <a:latin typeface="黑体" pitchFamily="2" charset="-122"/>
                  <a:ea typeface="黑体" pitchFamily="2" charset="-122"/>
                </a:rPr>
                <a:t>随时保持光鲜、整齐、干净。</a:t>
              </a:r>
              <a:endParaRPr kumimoji="1" lang="zh-TW" altLang="en-US" b="1">
                <a:latin typeface="黑体" pitchFamily="2" charset="-122"/>
                <a:ea typeface="黑体" pitchFamily="2" charset="-122"/>
              </a:endParaRPr>
            </a:p>
            <a:p>
              <a:pPr eaLnBrk="1" hangingPunct="1">
                <a:spcBef>
                  <a:spcPct val="50000"/>
                </a:spcBef>
              </a:pPr>
              <a:r>
                <a:rPr kumimoji="1" lang="en-US" altLang="zh-CN" b="1">
                  <a:latin typeface="黑体" pitchFamily="2" charset="-122"/>
                  <a:ea typeface="黑体" pitchFamily="2" charset="-122"/>
                </a:rPr>
                <a:t>(3)</a:t>
              </a:r>
              <a:r>
                <a:rPr kumimoji="1" lang="zh-CN" altLang="en-US" b="1">
                  <a:latin typeface="黑体" pitchFamily="2" charset="-122"/>
                  <a:ea typeface="黑体" pitchFamily="2" charset="-122"/>
                </a:rPr>
                <a:t>公务上的用品尽量用精品。</a:t>
              </a:r>
              <a:r>
                <a:rPr kumimoji="1" lang="zh-CN" altLang="en-US">
                  <a:latin typeface="黑体" pitchFamily="2" charset="-122"/>
                  <a:ea typeface="黑体" pitchFamily="2" charset="-122"/>
                </a:rPr>
                <a:t> </a:t>
              </a:r>
            </a:p>
          </p:txBody>
        </p:sp>
        <p:sp>
          <p:nvSpPr>
            <p:cNvPr id="56328" name="Rectangle 7"/>
            <p:cNvSpPr>
              <a:spLocks noChangeArrowheads="1"/>
            </p:cNvSpPr>
            <p:nvPr/>
          </p:nvSpPr>
          <p:spPr bwMode="auto">
            <a:xfrm rot="763395">
              <a:off x="3379" y="2296"/>
              <a:ext cx="16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400" b="1">
                  <a:solidFill>
                    <a:srgbClr val="CC0000"/>
                  </a:solidFill>
                  <a:ea typeface="黑体" pitchFamily="2" charset="-122"/>
                </a:rPr>
                <a:t>成功的沟通技巧：</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wipe(left)">
                                      <p:cBhvr>
                                        <p:cTn id="7" dur="500"/>
                                        <p:tgtEl>
                                          <p:spTgt spid="125957"/>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5958"/>
                                        </p:tgtEl>
                                        <p:attrNameLst>
                                          <p:attrName>style.visibility</p:attrName>
                                        </p:attrNameLst>
                                      </p:cBhvr>
                                      <p:to>
                                        <p:strVal val="visible"/>
                                      </p:to>
                                    </p:set>
                                    <p:animEffect transition="in" filter="fade">
                                      <p:cBhvr>
                                        <p:cTn id="11" dur="1000"/>
                                        <p:tgtEl>
                                          <p:spTgt spid="125958"/>
                                        </p:tgtEl>
                                      </p:cBhvr>
                                    </p:animEffect>
                                  </p:childTnLst>
                                </p:cTn>
                              </p:par>
                            </p:childTnLst>
                          </p:cTn>
                        </p:par>
                        <p:par>
                          <p:cTn id="12" fill="hold" nodeType="afterGroup">
                            <p:stCondLst>
                              <p:cond delay="1500"/>
                            </p:stCondLst>
                            <p:childTnLst>
                              <p:par>
                                <p:cTn id="13" presetID="22" presetClass="entr" presetSubtype="8" fill="hold" nodeType="afterEffect">
                                  <p:stCondLst>
                                    <p:cond delay="0"/>
                                  </p:stCondLst>
                                  <p:childTnLst>
                                    <p:set>
                                      <p:cBhvr>
                                        <p:cTn id="14" dur="1" fill="hold">
                                          <p:stCondLst>
                                            <p:cond delay="0"/>
                                          </p:stCondLst>
                                        </p:cTn>
                                        <p:tgtEl>
                                          <p:spTgt spid="125954">
                                            <p:txEl>
                                              <p:pRg st="0" end="0"/>
                                            </p:txEl>
                                          </p:spTgt>
                                        </p:tgtEl>
                                        <p:attrNameLst>
                                          <p:attrName>style.visibility</p:attrName>
                                        </p:attrNameLst>
                                      </p:cBhvr>
                                      <p:to>
                                        <p:strVal val="visible"/>
                                      </p:to>
                                    </p:set>
                                    <p:animEffect transition="in" filter="wipe(left)">
                                      <p:cBhvr>
                                        <p:cTn id="15" dur="500"/>
                                        <p:tgtEl>
                                          <p:spTgt spid="125954">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25954">
                                            <p:txEl>
                                              <p:pRg st="1" end="1"/>
                                            </p:txEl>
                                          </p:spTgt>
                                        </p:tgtEl>
                                        <p:attrNameLst>
                                          <p:attrName>style.visibility</p:attrName>
                                        </p:attrNameLst>
                                      </p:cBhvr>
                                      <p:to>
                                        <p:strVal val="visible"/>
                                      </p:to>
                                    </p:set>
                                    <p:animEffect transition="in" filter="wipe(left)">
                                      <p:cBhvr>
                                        <p:cTn id="18" dur="500"/>
                                        <p:tgtEl>
                                          <p:spTgt spid="125954">
                                            <p:txEl>
                                              <p:pRg st="1" end="1"/>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25954">
                                            <p:txEl>
                                              <p:pRg st="2" end="2"/>
                                            </p:txEl>
                                          </p:spTgt>
                                        </p:tgtEl>
                                        <p:attrNameLst>
                                          <p:attrName>style.visibility</p:attrName>
                                        </p:attrNameLst>
                                      </p:cBhvr>
                                      <p:to>
                                        <p:strVal val="visible"/>
                                      </p:to>
                                    </p:set>
                                    <p:animEffect transition="in" filter="wipe(left)">
                                      <p:cBhvr>
                                        <p:cTn id="21" dur="500"/>
                                        <p:tgtEl>
                                          <p:spTgt spid="125954">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animBg="1"/>
      <p:bldP spid="12595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idx="4294967295"/>
          </p:nvPr>
        </p:nvSpPr>
        <p:spPr bwMode="auto">
          <a:xfrm>
            <a:off x="4237038" y="3465513"/>
            <a:ext cx="4906962" cy="6334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l" eaLnBrk="1" hangingPunct="1"/>
            <a:r>
              <a:rPr kumimoji="1" lang="zh-CN" altLang="en-US" sz="2800" b="1" smtClean="0">
                <a:solidFill>
                  <a:schemeClr val="tx1"/>
                </a:solidFill>
                <a:latin typeface="黑体" pitchFamily="2" charset="-122"/>
                <a:ea typeface="黑体" pitchFamily="2" charset="-122"/>
              </a:rPr>
              <a:t>上级如何创造良好的沟通情境</a:t>
            </a:r>
          </a:p>
        </p:txBody>
      </p:sp>
      <p:sp>
        <p:nvSpPr>
          <p:cNvPr id="256004" name="Rectangle 4"/>
          <p:cNvSpPr>
            <a:spLocks noChangeArrowheads="1"/>
          </p:cNvSpPr>
          <p:nvPr/>
        </p:nvSpPr>
        <p:spPr bwMode="auto">
          <a:xfrm>
            <a:off x="34925" y="2663825"/>
            <a:ext cx="4537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4800" b="1">
                <a:solidFill>
                  <a:srgbClr val="CC0000"/>
                </a:solidFill>
                <a:latin typeface="黑体" pitchFamily="2" charset="-122"/>
                <a:ea typeface="黑体" pitchFamily="2" charset="-122"/>
              </a:rPr>
              <a:t>向下沟通</a:t>
            </a:r>
          </a:p>
        </p:txBody>
      </p:sp>
      <p:sp>
        <p:nvSpPr>
          <p:cNvPr id="256005" name="Rectangle 5"/>
          <p:cNvSpPr>
            <a:spLocks noChangeArrowheads="1"/>
          </p:cNvSpPr>
          <p:nvPr/>
        </p:nvSpPr>
        <p:spPr bwMode="auto">
          <a:xfrm>
            <a:off x="7267575" y="2736850"/>
            <a:ext cx="140811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9600" b="1">
                <a:solidFill>
                  <a:srgbClr val="CC0000"/>
                </a:solidFill>
                <a:latin typeface="Tahoma" pitchFamily="34" charset="0"/>
                <a:ea typeface="黑体" pitchFamily="2" charset="-122"/>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6004"/>
                                        </p:tgtEl>
                                        <p:attrNameLst>
                                          <p:attrName>style.visibility</p:attrName>
                                        </p:attrNameLst>
                                      </p:cBhvr>
                                      <p:to>
                                        <p:strVal val="visible"/>
                                      </p:to>
                                    </p:set>
                                    <p:animEffect transition="in" filter="fade">
                                      <p:cBhvr>
                                        <p:cTn id="7" dur="1000"/>
                                        <p:tgtEl>
                                          <p:spTgt spid="256004"/>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6002"/>
                                        </p:tgtEl>
                                        <p:attrNameLst>
                                          <p:attrName>style.visibility</p:attrName>
                                        </p:attrNameLst>
                                      </p:cBhvr>
                                      <p:to>
                                        <p:strVal val="visible"/>
                                      </p:to>
                                    </p:set>
                                    <p:animEffect transition="in" filter="fade">
                                      <p:cBhvr>
                                        <p:cTn id="11" dur="1000"/>
                                        <p:tgtEl>
                                          <p:spTgt spid="25600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6005"/>
                                        </p:tgtEl>
                                        <p:attrNameLst>
                                          <p:attrName>style.visibility</p:attrName>
                                        </p:attrNameLst>
                                      </p:cBhvr>
                                      <p:to>
                                        <p:strVal val="visible"/>
                                      </p:to>
                                    </p:set>
                                    <p:animEffect transition="in" filter="fade">
                                      <p:cBhvr>
                                        <p:cTn id="14" dur="1000"/>
                                        <p:tgtEl>
                                          <p:spTgt spid="256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p:bldP spid="256004" grpId="0"/>
      <p:bldP spid="25600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
          <p:cNvGrpSpPr>
            <a:grpSpLocks/>
          </p:cNvGrpSpPr>
          <p:nvPr/>
        </p:nvGrpSpPr>
        <p:grpSpPr bwMode="auto">
          <a:xfrm>
            <a:off x="827088" y="1484313"/>
            <a:ext cx="8277225" cy="936625"/>
            <a:chOff x="521" y="1661"/>
            <a:chExt cx="5214" cy="590"/>
          </a:xfrm>
        </p:grpSpPr>
        <p:grpSp>
          <p:nvGrpSpPr>
            <p:cNvPr id="58395" name="Group 30"/>
            <p:cNvGrpSpPr>
              <a:grpSpLocks/>
            </p:cNvGrpSpPr>
            <p:nvPr/>
          </p:nvGrpSpPr>
          <p:grpSpPr bwMode="auto">
            <a:xfrm>
              <a:off x="521" y="1661"/>
              <a:ext cx="590" cy="590"/>
              <a:chOff x="521" y="1661"/>
              <a:chExt cx="590" cy="590"/>
            </a:xfrm>
          </p:grpSpPr>
          <p:grpSp>
            <p:nvGrpSpPr>
              <p:cNvPr id="58397" name="Group 15"/>
              <p:cNvGrpSpPr>
                <a:grpSpLocks/>
              </p:cNvGrpSpPr>
              <p:nvPr/>
            </p:nvGrpSpPr>
            <p:grpSpPr bwMode="auto">
              <a:xfrm>
                <a:off x="521" y="1661"/>
                <a:ext cx="590" cy="590"/>
                <a:chOff x="521" y="1842"/>
                <a:chExt cx="780" cy="779"/>
              </a:xfrm>
            </p:grpSpPr>
            <p:sp>
              <p:nvSpPr>
                <p:cNvPr id="58399" name="Oval 6"/>
                <p:cNvSpPr>
                  <a:spLocks noChangeArrowheads="1"/>
                </p:cNvSpPr>
                <p:nvPr/>
              </p:nvSpPr>
              <p:spPr bwMode="gray">
                <a:xfrm>
                  <a:off x="521" y="1842"/>
                  <a:ext cx="780" cy="779"/>
                </a:xfrm>
                <a:prstGeom prst="ellipse">
                  <a:avLst/>
                </a:prstGeom>
                <a:solidFill>
                  <a:srgbClr val="F8F8F8"/>
                </a:solidFill>
                <a:ln w="38100">
                  <a:solidFill>
                    <a:srgbClr val="CC0000"/>
                  </a:solidFill>
                  <a:round/>
                  <a:headEnd/>
                  <a:tailEnd/>
                </a:ln>
              </p:spPr>
              <p:txBody>
                <a:bodyPr wrap="none" anchor="ctr"/>
                <a:lstStyle/>
                <a:p>
                  <a:endParaRPr lang="zh-CN" altLang="zh-CN">
                    <a:latin typeface="Calibri" pitchFamily="34" charset="0"/>
                    <a:cs typeface="Arial" charset="0"/>
                  </a:endParaRPr>
                </a:p>
              </p:txBody>
            </p:sp>
            <p:sp>
              <p:nvSpPr>
                <p:cNvPr id="58400" name="Oval 7"/>
                <p:cNvSpPr>
                  <a:spLocks noChangeArrowheads="1"/>
                </p:cNvSpPr>
                <p:nvPr/>
              </p:nvSpPr>
              <p:spPr bwMode="gray">
                <a:xfrm>
                  <a:off x="553" y="1874"/>
                  <a:ext cx="715" cy="715"/>
                </a:xfrm>
                <a:prstGeom prst="ellipse">
                  <a:avLst/>
                </a:prstGeom>
                <a:noFill/>
                <a:ln w="38100">
                  <a:solidFill>
                    <a:srgbClr val="CC0000">
                      <a:alpha val="7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sp>
              <p:nvSpPr>
                <p:cNvPr id="58401" name="Oval 8"/>
                <p:cNvSpPr>
                  <a:spLocks noChangeArrowheads="1"/>
                </p:cNvSpPr>
                <p:nvPr/>
              </p:nvSpPr>
              <p:spPr bwMode="gray">
                <a:xfrm>
                  <a:off x="585" y="1908"/>
                  <a:ext cx="651" cy="651"/>
                </a:xfrm>
                <a:prstGeom prst="ellipse">
                  <a:avLst/>
                </a:prstGeom>
                <a:noFill/>
                <a:ln w="38100">
                  <a:solidFill>
                    <a:srgbClr val="CC0000">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grpSp>
          <p:sp>
            <p:nvSpPr>
              <p:cNvPr id="58398" name="Rectangle 14"/>
              <p:cNvSpPr>
                <a:spLocks noChangeArrowheads="1"/>
              </p:cNvSpPr>
              <p:nvPr/>
            </p:nvSpPr>
            <p:spPr bwMode="auto">
              <a:xfrm>
                <a:off x="581" y="182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ea typeface="黑体" pitchFamily="2" charset="-122"/>
                  </a:rPr>
                  <a:t>了解</a:t>
                </a:r>
              </a:p>
            </p:txBody>
          </p:sp>
        </p:grpSp>
        <p:sp>
          <p:nvSpPr>
            <p:cNvPr id="58396" name="Rectangle 28"/>
            <p:cNvSpPr>
              <a:spLocks noChangeArrowheads="1"/>
            </p:cNvSpPr>
            <p:nvPr/>
          </p:nvSpPr>
          <p:spPr bwMode="auto">
            <a:xfrm>
              <a:off x="1111" y="1778"/>
              <a:ext cx="4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spcBef>
                  <a:spcPct val="50000"/>
                </a:spcBef>
              </a:pPr>
              <a:r>
                <a:rPr kumimoji="1" lang="zh-CN" altLang="en-US" sz="2000" b="1">
                  <a:latin typeface="黑体" pitchFamily="2" charset="-122"/>
                  <a:ea typeface="黑体" pitchFamily="2" charset="-122"/>
                </a:rPr>
                <a:t>上级要充分了解下级的需求、情感、价值观，以及个人的问题。</a:t>
              </a:r>
            </a:p>
          </p:txBody>
        </p:sp>
      </p:grpSp>
      <p:grpSp>
        <p:nvGrpSpPr>
          <p:cNvPr id="5" name="Group 53"/>
          <p:cNvGrpSpPr>
            <a:grpSpLocks/>
          </p:cNvGrpSpPr>
          <p:nvPr/>
        </p:nvGrpSpPr>
        <p:grpSpPr bwMode="auto">
          <a:xfrm>
            <a:off x="827088" y="2636838"/>
            <a:ext cx="6999287" cy="936625"/>
            <a:chOff x="521" y="2296"/>
            <a:chExt cx="4409" cy="590"/>
          </a:xfrm>
        </p:grpSpPr>
        <p:grpSp>
          <p:nvGrpSpPr>
            <p:cNvPr id="58388" name="Group 31"/>
            <p:cNvGrpSpPr>
              <a:grpSpLocks/>
            </p:cNvGrpSpPr>
            <p:nvPr/>
          </p:nvGrpSpPr>
          <p:grpSpPr bwMode="auto">
            <a:xfrm>
              <a:off x="521" y="2296"/>
              <a:ext cx="590" cy="590"/>
              <a:chOff x="521" y="1661"/>
              <a:chExt cx="590" cy="590"/>
            </a:xfrm>
          </p:grpSpPr>
          <p:grpSp>
            <p:nvGrpSpPr>
              <p:cNvPr id="58390" name="Group 32"/>
              <p:cNvGrpSpPr>
                <a:grpSpLocks/>
              </p:cNvGrpSpPr>
              <p:nvPr/>
            </p:nvGrpSpPr>
            <p:grpSpPr bwMode="auto">
              <a:xfrm>
                <a:off x="521" y="1661"/>
                <a:ext cx="590" cy="590"/>
                <a:chOff x="521" y="1842"/>
                <a:chExt cx="780" cy="779"/>
              </a:xfrm>
            </p:grpSpPr>
            <p:sp>
              <p:nvSpPr>
                <p:cNvPr id="58392" name="Oval 6"/>
                <p:cNvSpPr>
                  <a:spLocks noChangeArrowheads="1"/>
                </p:cNvSpPr>
                <p:nvPr/>
              </p:nvSpPr>
              <p:spPr bwMode="gray">
                <a:xfrm>
                  <a:off x="521" y="1842"/>
                  <a:ext cx="780" cy="779"/>
                </a:xfrm>
                <a:prstGeom prst="ellipse">
                  <a:avLst/>
                </a:prstGeom>
                <a:solidFill>
                  <a:srgbClr val="F8F8F8"/>
                </a:solidFill>
                <a:ln w="38100">
                  <a:solidFill>
                    <a:srgbClr val="CC0000"/>
                  </a:solidFill>
                  <a:round/>
                  <a:headEnd/>
                  <a:tailEnd/>
                </a:ln>
              </p:spPr>
              <p:txBody>
                <a:bodyPr wrap="none" anchor="ctr"/>
                <a:lstStyle/>
                <a:p>
                  <a:endParaRPr lang="zh-CN" altLang="zh-CN">
                    <a:latin typeface="Calibri" pitchFamily="34" charset="0"/>
                    <a:cs typeface="Arial" charset="0"/>
                  </a:endParaRPr>
                </a:p>
              </p:txBody>
            </p:sp>
            <p:sp>
              <p:nvSpPr>
                <p:cNvPr id="58393" name="Oval 7"/>
                <p:cNvSpPr>
                  <a:spLocks noChangeArrowheads="1"/>
                </p:cNvSpPr>
                <p:nvPr/>
              </p:nvSpPr>
              <p:spPr bwMode="gray">
                <a:xfrm>
                  <a:off x="553" y="1874"/>
                  <a:ext cx="715" cy="715"/>
                </a:xfrm>
                <a:prstGeom prst="ellipse">
                  <a:avLst/>
                </a:prstGeom>
                <a:noFill/>
                <a:ln w="38100">
                  <a:solidFill>
                    <a:srgbClr val="CC0000">
                      <a:alpha val="7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sp>
              <p:nvSpPr>
                <p:cNvPr id="58394" name="Oval 8"/>
                <p:cNvSpPr>
                  <a:spLocks noChangeArrowheads="1"/>
                </p:cNvSpPr>
                <p:nvPr/>
              </p:nvSpPr>
              <p:spPr bwMode="gray">
                <a:xfrm>
                  <a:off x="585" y="1908"/>
                  <a:ext cx="651" cy="651"/>
                </a:xfrm>
                <a:prstGeom prst="ellipse">
                  <a:avLst/>
                </a:prstGeom>
                <a:noFill/>
                <a:ln w="38100">
                  <a:solidFill>
                    <a:srgbClr val="CC0000">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grpSp>
          <p:sp>
            <p:nvSpPr>
              <p:cNvPr id="58391" name="Rectangle 36"/>
              <p:cNvSpPr>
                <a:spLocks noChangeArrowheads="1"/>
              </p:cNvSpPr>
              <p:nvPr/>
            </p:nvSpPr>
            <p:spPr bwMode="auto">
              <a:xfrm>
                <a:off x="581" y="182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ea typeface="黑体" pitchFamily="2" charset="-122"/>
                  </a:rPr>
                  <a:t>主动</a:t>
                </a:r>
              </a:p>
            </p:txBody>
          </p:sp>
        </p:grpSp>
        <p:sp>
          <p:nvSpPr>
            <p:cNvPr id="58389" name="Rectangle 49"/>
            <p:cNvSpPr>
              <a:spLocks noChangeArrowheads="1"/>
            </p:cNvSpPr>
            <p:nvPr/>
          </p:nvSpPr>
          <p:spPr bwMode="auto">
            <a:xfrm>
              <a:off x="1111" y="2444"/>
              <a:ext cx="38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latin typeface="黑体" pitchFamily="2" charset="-122"/>
                  <a:ea typeface="黑体" pitchFamily="2" charset="-122"/>
                </a:rPr>
                <a:t>要主动放下架子去和下级分享信息和主动接近下级。</a:t>
              </a:r>
            </a:p>
          </p:txBody>
        </p:sp>
      </p:grpSp>
      <p:grpSp>
        <p:nvGrpSpPr>
          <p:cNvPr id="8" name="Group 54"/>
          <p:cNvGrpSpPr>
            <a:grpSpLocks/>
          </p:cNvGrpSpPr>
          <p:nvPr/>
        </p:nvGrpSpPr>
        <p:grpSpPr bwMode="auto">
          <a:xfrm>
            <a:off x="827088" y="3789363"/>
            <a:ext cx="7766050" cy="936625"/>
            <a:chOff x="521" y="2931"/>
            <a:chExt cx="4892" cy="590"/>
          </a:xfrm>
        </p:grpSpPr>
        <p:grpSp>
          <p:nvGrpSpPr>
            <p:cNvPr id="58381" name="Group 37"/>
            <p:cNvGrpSpPr>
              <a:grpSpLocks/>
            </p:cNvGrpSpPr>
            <p:nvPr/>
          </p:nvGrpSpPr>
          <p:grpSpPr bwMode="auto">
            <a:xfrm>
              <a:off x="521" y="2931"/>
              <a:ext cx="590" cy="590"/>
              <a:chOff x="521" y="1661"/>
              <a:chExt cx="590" cy="590"/>
            </a:xfrm>
          </p:grpSpPr>
          <p:grpSp>
            <p:nvGrpSpPr>
              <p:cNvPr id="58383" name="Group 38"/>
              <p:cNvGrpSpPr>
                <a:grpSpLocks/>
              </p:cNvGrpSpPr>
              <p:nvPr/>
            </p:nvGrpSpPr>
            <p:grpSpPr bwMode="auto">
              <a:xfrm>
                <a:off x="521" y="1661"/>
                <a:ext cx="590" cy="590"/>
                <a:chOff x="521" y="1842"/>
                <a:chExt cx="780" cy="779"/>
              </a:xfrm>
            </p:grpSpPr>
            <p:sp>
              <p:nvSpPr>
                <p:cNvPr id="58385" name="Oval 6"/>
                <p:cNvSpPr>
                  <a:spLocks noChangeArrowheads="1"/>
                </p:cNvSpPr>
                <p:nvPr/>
              </p:nvSpPr>
              <p:spPr bwMode="gray">
                <a:xfrm>
                  <a:off x="521" y="1842"/>
                  <a:ext cx="780" cy="779"/>
                </a:xfrm>
                <a:prstGeom prst="ellipse">
                  <a:avLst/>
                </a:prstGeom>
                <a:solidFill>
                  <a:srgbClr val="F8F8F8"/>
                </a:solidFill>
                <a:ln w="38100">
                  <a:solidFill>
                    <a:srgbClr val="CC0000"/>
                  </a:solidFill>
                  <a:round/>
                  <a:headEnd/>
                  <a:tailEnd/>
                </a:ln>
              </p:spPr>
              <p:txBody>
                <a:bodyPr wrap="none" anchor="ctr"/>
                <a:lstStyle/>
                <a:p>
                  <a:endParaRPr lang="zh-CN" altLang="zh-CN">
                    <a:latin typeface="Calibri" pitchFamily="34" charset="0"/>
                    <a:cs typeface="Arial" charset="0"/>
                  </a:endParaRPr>
                </a:p>
              </p:txBody>
            </p:sp>
            <p:sp>
              <p:nvSpPr>
                <p:cNvPr id="58386" name="Oval 7"/>
                <p:cNvSpPr>
                  <a:spLocks noChangeArrowheads="1"/>
                </p:cNvSpPr>
                <p:nvPr/>
              </p:nvSpPr>
              <p:spPr bwMode="gray">
                <a:xfrm>
                  <a:off x="553" y="1874"/>
                  <a:ext cx="715" cy="715"/>
                </a:xfrm>
                <a:prstGeom prst="ellipse">
                  <a:avLst/>
                </a:prstGeom>
                <a:noFill/>
                <a:ln w="38100">
                  <a:solidFill>
                    <a:srgbClr val="CC0000">
                      <a:alpha val="7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sp>
              <p:nvSpPr>
                <p:cNvPr id="58387" name="Oval 8"/>
                <p:cNvSpPr>
                  <a:spLocks noChangeArrowheads="1"/>
                </p:cNvSpPr>
                <p:nvPr/>
              </p:nvSpPr>
              <p:spPr bwMode="gray">
                <a:xfrm>
                  <a:off x="585" y="1908"/>
                  <a:ext cx="651" cy="651"/>
                </a:xfrm>
                <a:prstGeom prst="ellipse">
                  <a:avLst/>
                </a:prstGeom>
                <a:noFill/>
                <a:ln w="38100">
                  <a:solidFill>
                    <a:srgbClr val="CC0000">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grpSp>
          <p:sp>
            <p:nvSpPr>
              <p:cNvPr id="58384" name="Rectangle 42"/>
              <p:cNvSpPr>
                <a:spLocks noChangeArrowheads="1"/>
              </p:cNvSpPr>
              <p:nvPr/>
            </p:nvSpPr>
            <p:spPr bwMode="auto">
              <a:xfrm>
                <a:off x="581" y="182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ea typeface="黑体" pitchFamily="2" charset="-122"/>
                  </a:rPr>
                  <a:t>参与</a:t>
                </a:r>
              </a:p>
            </p:txBody>
          </p:sp>
        </p:grpSp>
        <p:sp>
          <p:nvSpPr>
            <p:cNvPr id="58382" name="Rectangle 50"/>
            <p:cNvSpPr>
              <a:spLocks noChangeArrowheads="1"/>
            </p:cNvSpPr>
            <p:nvPr/>
          </p:nvSpPr>
          <p:spPr bwMode="auto">
            <a:xfrm>
              <a:off x="1111" y="3073"/>
              <a:ext cx="43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latin typeface="黑体" pitchFamily="2" charset="-122"/>
                  <a:ea typeface="黑体" pitchFamily="2" charset="-122"/>
                </a:rPr>
                <a:t>决策前多征询下级的意见，让他们有机会表达看法、想法。</a:t>
              </a:r>
            </a:p>
          </p:txBody>
        </p:sp>
      </p:grpSp>
      <p:grpSp>
        <p:nvGrpSpPr>
          <p:cNvPr id="11" name="Group 55"/>
          <p:cNvGrpSpPr>
            <a:grpSpLocks/>
          </p:cNvGrpSpPr>
          <p:nvPr/>
        </p:nvGrpSpPr>
        <p:grpSpPr bwMode="auto">
          <a:xfrm>
            <a:off x="827088" y="4941888"/>
            <a:ext cx="5594350" cy="936625"/>
            <a:chOff x="521" y="3566"/>
            <a:chExt cx="3524" cy="590"/>
          </a:xfrm>
        </p:grpSpPr>
        <p:grpSp>
          <p:nvGrpSpPr>
            <p:cNvPr id="58374" name="Group 43"/>
            <p:cNvGrpSpPr>
              <a:grpSpLocks/>
            </p:cNvGrpSpPr>
            <p:nvPr/>
          </p:nvGrpSpPr>
          <p:grpSpPr bwMode="auto">
            <a:xfrm>
              <a:off x="521" y="3566"/>
              <a:ext cx="590" cy="590"/>
              <a:chOff x="521" y="1661"/>
              <a:chExt cx="590" cy="590"/>
            </a:xfrm>
          </p:grpSpPr>
          <p:grpSp>
            <p:nvGrpSpPr>
              <p:cNvPr id="58376" name="Group 44"/>
              <p:cNvGrpSpPr>
                <a:grpSpLocks/>
              </p:cNvGrpSpPr>
              <p:nvPr/>
            </p:nvGrpSpPr>
            <p:grpSpPr bwMode="auto">
              <a:xfrm>
                <a:off x="521" y="1661"/>
                <a:ext cx="590" cy="590"/>
                <a:chOff x="521" y="1842"/>
                <a:chExt cx="780" cy="779"/>
              </a:xfrm>
            </p:grpSpPr>
            <p:sp>
              <p:nvSpPr>
                <p:cNvPr id="58378" name="Oval 6"/>
                <p:cNvSpPr>
                  <a:spLocks noChangeArrowheads="1"/>
                </p:cNvSpPr>
                <p:nvPr/>
              </p:nvSpPr>
              <p:spPr bwMode="gray">
                <a:xfrm>
                  <a:off x="521" y="1842"/>
                  <a:ext cx="780" cy="779"/>
                </a:xfrm>
                <a:prstGeom prst="ellipse">
                  <a:avLst/>
                </a:prstGeom>
                <a:solidFill>
                  <a:srgbClr val="F8F8F8"/>
                </a:solidFill>
                <a:ln w="38100">
                  <a:solidFill>
                    <a:srgbClr val="CC0000"/>
                  </a:solidFill>
                  <a:round/>
                  <a:headEnd/>
                  <a:tailEnd/>
                </a:ln>
              </p:spPr>
              <p:txBody>
                <a:bodyPr wrap="none" anchor="ctr"/>
                <a:lstStyle/>
                <a:p>
                  <a:endParaRPr lang="zh-CN" altLang="zh-CN">
                    <a:latin typeface="Calibri" pitchFamily="34" charset="0"/>
                    <a:cs typeface="Arial" charset="0"/>
                  </a:endParaRPr>
                </a:p>
              </p:txBody>
            </p:sp>
            <p:sp>
              <p:nvSpPr>
                <p:cNvPr id="58379" name="Oval 7"/>
                <p:cNvSpPr>
                  <a:spLocks noChangeArrowheads="1"/>
                </p:cNvSpPr>
                <p:nvPr/>
              </p:nvSpPr>
              <p:spPr bwMode="gray">
                <a:xfrm>
                  <a:off x="553" y="1874"/>
                  <a:ext cx="715" cy="715"/>
                </a:xfrm>
                <a:prstGeom prst="ellipse">
                  <a:avLst/>
                </a:prstGeom>
                <a:noFill/>
                <a:ln w="38100">
                  <a:solidFill>
                    <a:srgbClr val="CC0000">
                      <a:alpha val="7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sp>
              <p:nvSpPr>
                <p:cNvPr id="58380" name="Oval 8"/>
                <p:cNvSpPr>
                  <a:spLocks noChangeArrowheads="1"/>
                </p:cNvSpPr>
                <p:nvPr/>
              </p:nvSpPr>
              <p:spPr bwMode="gray">
                <a:xfrm>
                  <a:off x="585" y="1908"/>
                  <a:ext cx="651" cy="651"/>
                </a:xfrm>
                <a:prstGeom prst="ellipse">
                  <a:avLst/>
                </a:prstGeom>
                <a:noFill/>
                <a:ln w="38100">
                  <a:solidFill>
                    <a:srgbClr val="CC0000">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grpSp>
          <p:sp>
            <p:nvSpPr>
              <p:cNvPr id="58377" name="Rectangle 48"/>
              <p:cNvSpPr>
                <a:spLocks noChangeArrowheads="1"/>
              </p:cNvSpPr>
              <p:nvPr/>
            </p:nvSpPr>
            <p:spPr bwMode="auto">
              <a:xfrm>
                <a:off x="581" y="182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ea typeface="黑体" pitchFamily="2" charset="-122"/>
                  </a:rPr>
                  <a:t>激励</a:t>
                </a:r>
              </a:p>
            </p:txBody>
          </p:sp>
        </p:grpSp>
        <p:sp>
          <p:nvSpPr>
            <p:cNvPr id="58375" name="Rectangle 51"/>
            <p:cNvSpPr>
              <a:spLocks noChangeArrowheads="1"/>
            </p:cNvSpPr>
            <p:nvPr/>
          </p:nvSpPr>
          <p:spPr bwMode="auto">
            <a:xfrm>
              <a:off x="1111" y="3702"/>
              <a:ext cx="29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spcBef>
                  <a:spcPct val="50000"/>
                </a:spcBef>
              </a:pPr>
              <a:r>
                <a:rPr kumimoji="1" lang="zh-CN" altLang="en-US" sz="2000" b="1">
                  <a:latin typeface="黑体" pitchFamily="2" charset="-122"/>
                  <a:ea typeface="黑体" pitchFamily="2" charset="-122"/>
                </a:rPr>
                <a:t>传达命令和意见，不要忘了激励因素。 </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Righ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lide(fromRigh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lide(fromRigh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ext Box 2"/>
          <p:cNvSpPr txBox="1">
            <a:spLocks noChangeArrowheads="1"/>
          </p:cNvSpPr>
          <p:nvPr/>
        </p:nvSpPr>
        <p:spPr bwMode="auto">
          <a:xfrm>
            <a:off x="1258888" y="2070100"/>
            <a:ext cx="70866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76250" indent="-4762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30000"/>
              </a:spcBef>
              <a:buFontTx/>
              <a:buBlip>
                <a:blip r:embed="rId3"/>
              </a:buBlip>
            </a:pPr>
            <a:r>
              <a:rPr kumimoji="1" lang="zh-CN" altLang="en-US" sz="2000" b="1">
                <a:latin typeface="黑体" pitchFamily="2" charset="-122"/>
                <a:ea typeface="黑体" pitchFamily="2" charset="-122"/>
              </a:rPr>
              <a:t>当你向下沟通时，通常是指你用口头向你的属下下达命令指正或指导他们怎样做事。</a:t>
            </a:r>
            <a:endParaRPr kumimoji="1" lang="zh-TW" altLang="en-US" sz="2000" b="1">
              <a:latin typeface="黑体" pitchFamily="2" charset="-122"/>
              <a:ea typeface="黑体" pitchFamily="2" charset="-122"/>
            </a:endParaRPr>
          </a:p>
          <a:p>
            <a:pPr eaLnBrk="1" hangingPunct="1">
              <a:lnSpc>
                <a:spcPct val="120000"/>
              </a:lnSpc>
              <a:spcBef>
                <a:spcPct val="30000"/>
              </a:spcBef>
              <a:buFontTx/>
              <a:buBlip>
                <a:blip r:embed="rId3"/>
              </a:buBlip>
            </a:pPr>
            <a:r>
              <a:rPr kumimoji="1" lang="zh-CN" altLang="en-US" sz="2000" b="1">
                <a:latin typeface="黑体" pitchFamily="2" charset="-122"/>
                <a:ea typeface="黑体" pitchFamily="2" charset="-122"/>
              </a:rPr>
              <a:t>下达命令，最好一次一个为原则。</a:t>
            </a:r>
          </a:p>
          <a:p>
            <a:pPr eaLnBrk="1" hangingPunct="1">
              <a:lnSpc>
                <a:spcPct val="120000"/>
              </a:lnSpc>
              <a:spcBef>
                <a:spcPct val="30000"/>
              </a:spcBef>
              <a:buFontTx/>
              <a:buBlip>
                <a:blip r:embed="rId3"/>
              </a:buBlip>
            </a:pPr>
            <a:r>
              <a:rPr kumimoji="1" lang="zh-CN" altLang="en-US" sz="2000" b="1">
                <a:latin typeface="黑体" pitchFamily="2" charset="-122"/>
                <a:ea typeface="黑体" pitchFamily="2" charset="-122"/>
              </a:rPr>
              <a:t>下达指令，要循正常管道（组织程序）。</a:t>
            </a:r>
          </a:p>
          <a:p>
            <a:pPr eaLnBrk="1" hangingPunct="1">
              <a:lnSpc>
                <a:spcPct val="120000"/>
              </a:lnSpc>
              <a:spcBef>
                <a:spcPct val="30000"/>
              </a:spcBef>
              <a:buFontTx/>
              <a:buBlip>
                <a:blip r:embed="rId3"/>
              </a:buBlip>
            </a:pPr>
            <a:r>
              <a:rPr kumimoji="1" lang="zh-CN" altLang="en-US" sz="2000" b="1">
                <a:latin typeface="黑体" pitchFamily="2" charset="-122"/>
                <a:ea typeface="黑体" pitchFamily="2" charset="-122"/>
              </a:rPr>
              <a:t>态度和蔼，语气自然亲切。</a:t>
            </a:r>
          </a:p>
          <a:p>
            <a:pPr eaLnBrk="1" hangingPunct="1">
              <a:lnSpc>
                <a:spcPct val="120000"/>
              </a:lnSpc>
              <a:spcBef>
                <a:spcPct val="30000"/>
              </a:spcBef>
              <a:buFontTx/>
              <a:buBlip>
                <a:blip r:embed="rId3"/>
              </a:buBlip>
            </a:pPr>
            <a:r>
              <a:rPr kumimoji="1" lang="zh-CN" altLang="en-US" sz="2000" b="1">
                <a:latin typeface="黑体" pitchFamily="2" charset="-122"/>
                <a:ea typeface="黑体" pitchFamily="2" charset="-122"/>
              </a:rPr>
              <a:t>谈话要「清楚、简单、明确」。</a:t>
            </a:r>
          </a:p>
          <a:p>
            <a:pPr eaLnBrk="1" hangingPunct="1">
              <a:lnSpc>
                <a:spcPct val="120000"/>
              </a:lnSpc>
              <a:spcBef>
                <a:spcPct val="30000"/>
              </a:spcBef>
              <a:buFontTx/>
              <a:buBlip>
                <a:blip r:embed="rId3"/>
              </a:buBlip>
            </a:pPr>
            <a:r>
              <a:rPr kumimoji="1" lang="zh-CN" altLang="en-US" sz="2000" b="1">
                <a:latin typeface="黑体" pitchFamily="2" charset="-122"/>
                <a:ea typeface="黑体" pitchFamily="2" charset="-122"/>
              </a:rPr>
              <a:t>不要认为部属很了解你的话，如有可能，请他覆诵一遍。</a:t>
            </a:r>
          </a:p>
          <a:p>
            <a:pPr eaLnBrk="1" hangingPunct="1">
              <a:lnSpc>
                <a:spcPct val="120000"/>
              </a:lnSpc>
              <a:spcBef>
                <a:spcPct val="30000"/>
              </a:spcBef>
              <a:buFontTx/>
              <a:buBlip>
                <a:blip r:embed="rId3"/>
              </a:buBlip>
            </a:pPr>
            <a:r>
              <a:rPr kumimoji="1" lang="zh-CN" altLang="en-US" sz="2000" b="1">
                <a:latin typeface="黑体" pitchFamily="2" charset="-122"/>
                <a:ea typeface="黑体" pitchFamily="2" charset="-122"/>
              </a:rPr>
              <a:t>如有必要，可以「亲自示范」给他看。</a:t>
            </a:r>
          </a:p>
          <a:p>
            <a:pPr eaLnBrk="1" hangingPunct="1">
              <a:lnSpc>
                <a:spcPct val="120000"/>
              </a:lnSpc>
              <a:spcBef>
                <a:spcPct val="30000"/>
              </a:spcBef>
              <a:buFontTx/>
              <a:buBlip>
                <a:blip r:embed="rId3"/>
              </a:buBlip>
            </a:pPr>
            <a:r>
              <a:rPr kumimoji="1" lang="zh-CN" altLang="en-US" sz="2000" b="1">
                <a:latin typeface="黑体" pitchFamily="2" charset="-122"/>
                <a:ea typeface="黑体" pitchFamily="2" charset="-122"/>
              </a:rPr>
              <a:t>细节部分，如有必要，最好「详加说明」。 </a:t>
            </a:r>
          </a:p>
        </p:txBody>
      </p:sp>
      <p:sp>
        <p:nvSpPr>
          <p:cNvPr id="222212" name="Rectangle 4"/>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2213" name="Rectangle 5"/>
          <p:cNvSpPr>
            <a:spLocks noChangeArrowheads="1"/>
          </p:cNvSpPr>
          <p:nvPr/>
        </p:nvSpPr>
        <p:spPr bwMode="auto">
          <a:xfrm>
            <a:off x="34925" y="1079500"/>
            <a:ext cx="4537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下达指令、命令的要诀</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2212"/>
                                        </p:tgtEl>
                                        <p:attrNameLst>
                                          <p:attrName>style.visibility</p:attrName>
                                        </p:attrNameLst>
                                      </p:cBhvr>
                                      <p:to>
                                        <p:strVal val="visible"/>
                                      </p:to>
                                    </p:set>
                                    <p:animEffect transition="in" filter="wipe(left)">
                                      <p:cBhvr>
                                        <p:cTn id="7" dur="500"/>
                                        <p:tgtEl>
                                          <p:spTgt spid="22221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2213"/>
                                        </p:tgtEl>
                                        <p:attrNameLst>
                                          <p:attrName>style.visibility</p:attrName>
                                        </p:attrNameLst>
                                      </p:cBhvr>
                                      <p:to>
                                        <p:strVal val="visible"/>
                                      </p:to>
                                    </p:set>
                                    <p:animEffect transition="in" filter="fade">
                                      <p:cBhvr>
                                        <p:cTn id="11" dur="1000"/>
                                        <p:tgtEl>
                                          <p:spTgt spid="222213"/>
                                        </p:tgtEl>
                                      </p:cBhvr>
                                    </p:animEffect>
                                  </p:childTnLst>
                                </p:cTn>
                              </p:par>
                            </p:childTnLst>
                          </p:cTn>
                        </p:par>
                        <p:par>
                          <p:cTn id="12" fill="hold" nodeType="afterGroup">
                            <p:stCondLst>
                              <p:cond delay="1500"/>
                            </p:stCondLst>
                            <p:childTnLst>
                              <p:par>
                                <p:cTn id="13" presetID="22" presetClass="entr" presetSubtype="8" fill="hold" nodeType="afterEffect">
                                  <p:stCondLst>
                                    <p:cond delay="0"/>
                                  </p:stCondLst>
                                  <p:childTnLst>
                                    <p:set>
                                      <p:cBhvr>
                                        <p:cTn id="14" dur="1" fill="hold">
                                          <p:stCondLst>
                                            <p:cond delay="0"/>
                                          </p:stCondLst>
                                        </p:cTn>
                                        <p:tgtEl>
                                          <p:spTgt spid="222210">
                                            <p:txEl>
                                              <p:pRg st="0" end="0"/>
                                            </p:txEl>
                                          </p:spTgt>
                                        </p:tgtEl>
                                        <p:attrNameLst>
                                          <p:attrName>style.visibility</p:attrName>
                                        </p:attrNameLst>
                                      </p:cBhvr>
                                      <p:to>
                                        <p:strVal val="visible"/>
                                      </p:to>
                                    </p:set>
                                    <p:animEffect transition="in" filter="wipe(left)">
                                      <p:cBhvr>
                                        <p:cTn id="15" dur="500"/>
                                        <p:tgtEl>
                                          <p:spTgt spid="222210">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22210">
                                            <p:txEl>
                                              <p:pRg st="1" end="1"/>
                                            </p:txEl>
                                          </p:spTgt>
                                        </p:tgtEl>
                                        <p:attrNameLst>
                                          <p:attrName>style.visibility</p:attrName>
                                        </p:attrNameLst>
                                      </p:cBhvr>
                                      <p:to>
                                        <p:strVal val="visible"/>
                                      </p:to>
                                    </p:set>
                                    <p:animEffect transition="in" filter="wipe(left)">
                                      <p:cBhvr>
                                        <p:cTn id="20" dur="500"/>
                                        <p:tgtEl>
                                          <p:spTgt spid="222210">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22210">
                                            <p:txEl>
                                              <p:pRg st="2" end="2"/>
                                            </p:txEl>
                                          </p:spTgt>
                                        </p:tgtEl>
                                        <p:attrNameLst>
                                          <p:attrName>style.visibility</p:attrName>
                                        </p:attrNameLst>
                                      </p:cBhvr>
                                      <p:to>
                                        <p:strVal val="visible"/>
                                      </p:to>
                                    </p:set>
                                    <p:animEffect transition="in" filter="wipe(left)">
                                      <p:cBhvr>
                                        <p:cTn id="25" dur="500"/>
                                        <p:tgtEl>
                                          <p:spTgt spid="222210">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22210">
                                            <p:txEl>
                                              <p:pRg st="3" end="3"/>
                                            </p:txEl>
                                          </p:spTgt>
                                        </p:tgtEl>
                                        <p:attrNameLst>
                                          <p:attrName>style.visibility</p:attrName>
                                        </p:attrNameLst>
                                      </p:cBhvr>
                                      <p:to>
                                        <p:strVal val="visible"/>
                                      </p:to>
                                    </p:set>
                                    <p:animEffect transition="in" filter="wipe(left)">
                                      <p:cBhvr>
                                        <p:cTn id="30" dur="500"/>
                                        <p:tgtEl>
                                          <p:spTgt spid="222210">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22210">
                                            <p:txEl>
                                              <p:pRg st="4" end="4"/>
                                            </p:txEl>
                                          </p:spTgt>
                                        </p:tgtEl>
                                        <p:attrNameLst>
                                          <p:attrName>style.visibility</p:attrName>
                                        </p:attrNameLst>
                                      </p:cBhvr>
                                      <p:to>
                                        <p:strVal val="visible"/>
                                      </p:to>
                                    </p:set>
                                    <p:animEffect transition="in" filter="wipe(left)">
                                      <p:cBhvr>
                                        <p:cTn id="35" dur="500"/>
                                        <p:tgtEl>
                                          <p:spTgt spid="222210">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22210">
                                            <p:txEl>
                                              <p:pRg st="5" end="5"/>
                                            </p:txEl>
                                          </p:spTgt>
                                        </p:tgtEl>
                                        <p:attrNameLst>
                                          <p:attrName>style.visibility</p:attrName>
                                        </p:attrNameLst>
                                      </p:cBhvr>
                                      <p:to>
                                        <p:strVal val="visible"/>
                                      </p:to>
                                    </p:set>
                                    <p:animEffect transition="in" filter="wipe(left)">
                                      <p:cBhvr>
                                        <p:cTn id="40" dur="500"/>
                                        <p:tgtEl>
                                          <p:spTgt spid="222210">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222210">
                                            <p:txEl>
                                              <p:pRg st="6" end="6"/>
                                            </p:txEl>
                                          </p:spTgt>
                                        </p:tgtEl>
                                        <p:attrNameLst>
                                          <p:attrName>style.visibility</p:attrName>
                                        </p:attrNameLst>
                                      </p:cBhvr>
                                      <p:to>
                                        <p:strVal val="visible"/>
                                      </p:to>
                                    </p:set>
                                    <p:animEffect transition="in" filter="wipe(left)">
                                      <p:cBhvr>
                                        <p:cTn id="45" dur="500"/>
                                        <p:tgtEl>
                                          <p:spTgt spid="222210">
                                            <p:txEl>
                                              <p:pRg st="6" end="6"/>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222210">
                                            <p:txEl>
                                              <p:pRg st="7" end="7"/>
                                            </p:txEl>
                                          </p:spTgt>
                                        </p:tgtEl>
                                        <p:attrNameLst>
                                          <p:attrName>style.visibility</p:attrName>
                                        </p:attrNameLst>
                                      </p:cBhvr>
                                      <p:to>
                                        <p:strVal val="visible"/>
                                      </p:to>
                                    </p:set>
                                    <p:animEffect transition="in" filter="wipe(left)">
                                      <p:cBhvr>
                                        <p:cTn id="50" dur="500"/>
                                        <p:tgtEl>
                                          <p:spTgt spid="2222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2" grpId="0" animBg="1"/>
      <p:bldP spid="2222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8" name="Picture 4"/>
          <p:cNvPicPr>
            <a:picLocks noChangeAspect="1" noChangeArrowheads="1"/>
          </p:cNvPicPr>
          <p:nvPr/>
        </p:nvPicPr>
        <p:blipFill>
          <a:blip r:embed="rId3">
            <a:extLst>
              <a:ext uri="{28A0092B-C50C-407E-A947-70E740481C1C}">
                <a14:useLocalDpi xmlns:a14="http://schemas.microsoft.com/office/drawing/2010/main" val="0"/>
              </a:ext>
            </a:extLst>
          </a:blip>
          <a:srcRect t="7933" b="5351"/>
          <a:stretch>
            <a:fillRect/>
          </a:stretch>
        </p:blipFill>
        <p:spPr bwMode="auto">
          <a:xfrm rot="5400000">
            <a:off x="4446588" y="2195512"/>
            <a:ext cx="50038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6" name="Text Box 2"/>
          <p:cNvSpPr txBox="1">
            <a:spLocks noChangeArrowheads="1"/>
          </p:cNvSpPr>
          <p:nvPr/>
        </p:nvSpPr>
        <p:spPr bwMode="auto">
          <a:xfrm>
            <a:off x="611188" y="2276475"/>
            <a:ext cx="4392612"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76250" indent="-4762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50000"/>
              </a:spcBef>
              <a:buFontTx/>
              <a:buBlip>
                <a:blip r:embed="rId4"/>
              </a:buBlip>
            </a:pPr>
            <a:r>
              <a:rPr kumimoji="1" lang="zh-CN" altLang="en-US" sz="2000" b="1">
                <a:latin typeface="黑体" pitchFamily="2" charset="-122"/>
                <a:ea typeface="黑体" pitchFamily="2" charset="-122"/>
              </a:rPr>
              <a:t>不急着说，先听听看。</a:t>
            </a:r>
          </a:p>
          <a:p>
            <a:pPr eaLnBrk="1" hangingPunct="1">
              <a:lnSpc>
                <a:spcPct val="120000"/>
              </a:lnSpc>
              <a:spcBef>
                <a:spcPct val="50000"/>
              </a:spcBef>
              <a:buFontTx/>
              <a:buBlip>
                <a:blip r:embed="rId4"/>
              </a:buBlip>
            </a:pPr>
            <a:r>
              <a:rPr kumimoji="1" lang="zh-CN" altLang="en-US" sz="2000" b="1">
                <a:latin typeface="黑体" pitchFamily="2" charset="-122"/>
                <a:ea typeface="黑体" pitchFamily="2" charset="-122"/>
              </a:rPr>
              <a:t>广纳建言，接纳谏言。</a:t>
            </a:r>
          </a:p>
          <a:p>
            <a:pPr eaLnBrk="1" hangingPunct="1">
              <a:lnSpc>
                <a:spcPct val="120000"/>
              </a:lnSpc>
              <a:spcBef>
                <a:spcPct val="50000"/>
              </a:spcBef>
              <a:buFontTx/>
              <a:buBlip>
                <a:blip r:embed="rId4"/>
              </a:buBlip>
            </a:pPr>
            <a:r>
              <a:rPr kumimoji="1" lang="zh-CN" altLang="en-US" sz="2000" b="1">
                <a:latin typeface="黑体" pitchFamily="2" charset="-122"/>
                <a:ea typeface="黑体" pitchFamily="2" charset="-122"/>
              </a:rPr>
              <a:t>态度诚恳，语带亲切。</a:t>
            </a:r>
          </a:p>
          <a:p>
            <a:pPr eaLnBrk="1" hangingPunct="1">
              <a:lnSpc>
                <a:spcPct val="120000"/>
              </a:lnSpc>
              <a:spcBef>
                <a:spcPct val="50000"/>
              </a:spcBef>
              <a:buFontTx/>
              <a:buBlip>
                <a:blip r:embed="rId4"/>
              </a:buBlip>
            </a:pPr>
            <a:r>
              <a:rPr kumimoji="1" lang="zh-CN" altLang="en-US" sz="2000" b="1">
                <a:latin typeface="黑体" pitchFamily="2" charset="-122"/>
                <a:ea typeface="黑体" pitchFamily="2" charset="-122"/>
              </a:rPr>
              <a:t>长话短话，少说大话。</a:t>
            </a:r>
          </a:p>
          <a:p>
            <a:pPr eaLnBrk="1" hangingPunct="1">
              <a:lnSpc>
                <a:spcPct val="120000"/>
              </a:lnSpc>
              <a:spcBef>
                <a:spcPct val="50000"/>
              </a:spcBef>
              <a:buFontTx/>
              <a:buBlip>
                <a:blip r:embed="rId4"/>
              </a:buBlip>
            </a:pPr>
            <a:r>
              <a:rPr kumimoji="1" lang="zh-CN" altLang="en-US" sz="2000" b="1">
                <a:latin typeface="黑体" pitchFamily="2" charset="-122"/>
                <a:ea typeface="黑体" pitchFamily="2" charset="-122"/>
              </a:rPr>
              <a:t>下级做对，马上赞扬。</a:t>
            </a:r>
          </a:p>
          <a:p>
            <a:pPr eaLnBrk="1" hangingPunct="1">
              <a:lnSpc>
                <a:spcPct val="120000"/>
              </a:lnSpc>
              <a:spcBef>
                <a:spcPct val="50000"/>
              </a:spcBef>
              <a:buFontTx/>
              <a:buBlip>
                <a:blip r:embed="rId4"/>
              </a:buBlip>
            </a:pPr>
            <a:r>
              <a:rPr kumimoji="1" lang="zh-CN" altLang="en-US" sz="2000" b="1">
                <a:latin typeface="黑体" pitchFamily="2" charset="-122"/>
                <a:ea typeface="黑体" pitchFamily="2" charset="-122"/>
              </a:rPr>
              <a:t>部属有错，暗室规过。</a:t>
            </a:r>
          </a:p>
          <a:p>
            <a:pPr eaLnBrk="1" hangingPunct="1">
              <a:lnSpc>
                <a:spcPct val="120000"/>
              </a:lnSpc>
              <a:spcBef>
                <a:spcPct val="50000"/>
              </a:spcBef>
              <a:buFontTx/>
              <a:buBlip>
                <a:blip r:embed="rId4"/>
              </a:buBlip>
            </a:pPr>
            <a:r>
              <a:rPr kumimoji="1" lang="zh-CN" altLang="en-US" sz="2000" b="1">
                <a:latin typeface="黑体" pitchFamily="2" charset="-122"/>
                <a:ea typeface="黑体" pitchFamily="2" charset="-122"/>
              </a:rPr>
              <a:t>掌控情绪，不伤和气。 </a:t>
            </a:r>
          </a:p>
        </p:txBody>
      </p:sp>
      <p:sp>
        <p:nvSpPr>
          <p:cNvPr id="221189" name="Rectangle 5"/>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1190" name="Rectangle 6"/>
          <p:cNvSpPr>
            <a:spLocks noChangeArrowheads="1"/>
          </p:cNvSpPr>
          <p:nvPr/>
        </p:nvSpPr>
        <p:spPr bwMode="auto">
          <a:xfrm>
            <a:off x="34925" y="1079500"/>
            <a:ext cx="4537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上下沟通时要注意</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1189"/>
                                        </p:tgtEl>
                                        <p:attrNameLst>
                                          <p:attrName>style.visibility</p:attrName>
                                        </p:attrNameLst>
                                      </p:cBhvr>
                                      <p:to>
                                        <p:strVal val="visible"/>
                                      </p:to>
                                    </p:set>
                                    <p:animEffect transition="in" filter="wipe(left)">
                                      <p:cBhvr>
                                        <p:cTn id="7" dur="500"/>
                                        <p:tgtEl>
                                          <p:spTgt spid="221189"/>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1190"/>
                                        </p:tgtEl>
                                        <p:attrNameLst>
                                          <p:attrName>style.visibility</p:attrName>
                                        </p:attrNameLst>
                                      </p:cBhvr>
                                      <p:to>
                                        <p:strVal val="visible"/>
                                      </p:to>
                                    </p:set>
                                    <p:animEffect transition="in" filter="fade">
                                      <p:cBhvr>
                                        <p:cTn id="11" dur="1000"/>
                                        <p:tgtEl>
                                          <p:spTgt spid="221190"/>
                                        </p:tgtEl>
                                      </p:cBhvr>
                                    </p:animEffect>
                                  </p:childTnLst>
                                </p:cTn>
                              </p:par>
                            </p:childTnLst>
                          </p:cTn>
                        </p:par>
                        <p:par>
                          <p:cTn id="12" fill="hold" nodeType="afterGroup">
                            <p:stCondLst>
                              <p:cond delay="1500"/>
                            </p:stCondLst>
                            <p:childTnLst>
                              <p:par>
                                <p:cTn id="13" presetID="10" presetClass="entr" presetSubtype="0" fill="hold" nodeType="afterEffect">
                                  <p:stCondLst>
                                    <p:cond delay="0"/>
                                  </p:stCondLst>
                                  <p:childTnLst>
                                    <p:set>
                                      <p:cBhvr>
                                        <p:cTn id="14" dur="1" fill="hold">
                                          <p:stCondLst>
                                            <p:cond delay="0"/>
                                          </p:stCondLst>
                                        </p:cTn>
                                        <p:tgtEl>
                                          <p:spTgt spid="221188"/>
                                        </p:tgtEl>
                                        <p:attrNameLst>
                                          <p:attrName>style.visibility</p:attrName>
                                        </p:attrNameLst>
                                      </p:cBhvr>
                                      <p:to>
                                        <p:strVal val="visible"/>
                                      </p:to>
                                    </p:set>
                                    <p:animEffect transition="in" filter="fade">
                                      <p:cBhvr>
                                        <p:cTn id="15" dur="1000"/>
                                        <p:tgtEl>
                                          <p:spTgt spid="221188"/>
                                        </p:tgtEl>
                                      </p:cBhvr>
                                    </p:animEffect>
                                  </p:childTnLst>
                                </p:cTn>
                              </p:par>
                            </p:childTnLst>
                          </p:cTn>
                        </p:par>
                        <p:par>
                          <p:cTn id="16" fill="hold" nodeType="afterGroup">
                            <p:stCondLst>
                              <p:cond delay="2500"/>
                            </p:stCondLst>
                            <p:childTnLst>
                              <p:par>
                                <p:cTn id="17" presetID="47" presetClass="entr" presetSubtype="0" fill="hold" nodeType="afterEffect">
                                  <p:stCondLst>
                                    <p:cond delay="0"/>
                                  </p:stCondLst>
                                  <p:childTnLst>
                                    <p:set>
                                      <p:cBhvr>
                                        <p:cTn id="18" dur="1" fill="hold">
                                          <p:stCondLst>
                                            <p:cond delay="0"/>
                                          </p:stCondLst>
                                        </p:cTn>
                                        <p:tgtEl>
                                          <p:spTgt spid="221186">
                                            <p:txEl>
                                              <p:pRg st="0" end="0"/>
                                            </p:txEl>
                                          </p:spTgt>
                                        </p:tgtEl>
                                        <p:attrNameLst>
                                          <p:attrName>style.visibility</p:attrName>
                                        </p:attrNameLst>
                                      </p:cBhvr>
                                      <p:to>
                                        <p:strVal val="visible"/>
                                      </p:to>
                                    </p:set>
                                    <p:animEffect transition="in" filter="fade">
                                      <p:cBhvr>
                                        <p:cTn id="19" dur="1000"/>
                                        <p:tgtEl>
                                          <p:spTgt spid="221186">
                                            <p:txEl>
                                              <p:pRg st="0" end="0"/>
                                            </p:txEl>
                                          </p:spTgt>
                                        </p:tgtEl>
                                      </p:cBhvr>
                                    </p:animEffect>
                                    <p:anim calcmode="lin" valueType="num">
                                      <p:cBhvr>
                                        <p:cTn id="20" dur="1000" fill="hold"/>
                                        <p:tgtEl>
                                          <p:spTgt spid="22118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21186">
                                            <p:txEl>
                                              <p:pRg st="0" end="0"/>
                                            </p:txEl>
                                          </p:spTgt>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221186">
                                            <p:txEl>
                                              <p:pRg st="1" end="1"/>
                                            </p:txEl>
                                          </p:spTgt>
                                        </p:tgtEl>
                                        <p:attrNameLst>
                                          <p:attrName>style.visibility</p:attrName>
                                        </p:attrNameLst>
                                      </p:cBhvr>
                                      <p:to>
                                        <p:strVal val="visible"/>
                                      </p:to>
                                    </p:set>
                                    <p:animEffect transition="in" filter="fade">
                                      <p:cBhvr>
                                        <p:cTn id="24" dur="1000"/>
                                        <p:tgtEl>
                                          <p:spTgt spid="221186">
                                            <p:txEl>
                                              <p:pRg st="1" end="1"/>
                                            </p:txEl>
                                          </p:spTgt>
                                        </p:tgtEl>
                                      </p:cBhvr>
                                    </p:animEffect>
                                    <p:anim calcmode="lin" valueType="num">
                                      <p:cBhvr>
                                        <p:cTn id="25" dur="1000" fill="hold"/>
                                        <p:tgtEl>
                                          <p:spTgt spid="221186">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221186">
                                            <p:txEl>
                                              <p:pRg st="1" end="1"/>
                                            </p:txEl>
                                          </p:spTgt>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221186">
                                            <p:txEl>
                                              <p:pRg st="2" end="2"/>
                                            </p:txEl>
                                          </p:spTgt>
                                        </p:tgtEl>
                                        <p:attrNameLst>
                                          <p:attrName>style.visibility</p:attrName>
                                        </p:attrNameLst>
                                      </p:cBhvr>
                                      <p:to>
                                        <p:strVal val="visible"/>
                                      </p:to>
                                    </p:set>
                                    <p:animEffect transition="in" filter="fade">
                                      <p:cBhvr>
                                        <p:cTn id="29" dur="1000"/>
                                        <p:tgtEl>
                                          <p:spTgt spid="221186">
                                            <p:txEl>
                                              <p:pRg st="2" end="2"/>
                                            </p:txEl>
                                          </p:spTgt>
                                        </p:tgtEl>
                                      </p:cBhvr>
                                    </p:animEffect>
                                    <p:anim calcmode="lin" valueType="num">
                                      <p:cBhvr>
                                        <p:cTn id="30" dur="1000" fill="hold"/>
                                        <p:tgtEl>
                                          <p:spTgt spid="221186">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21186">
                                            <p:txEl>
                                              <p:pRg st="2" end="2"/>
                                            </p:txEl>
                                          </p:spTgt>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221186">
                                            <p:txEl>
                                              <p:pRg st="3" end="3"/>
                                            </p:txEl>
                                          </p:spTgt>
                                        </p:tgtEl>
                                        <p:attrNameLst>
                                          <p:attrName>style.visibility</p:attrName>
                                        </p:attrNameLst>
                                      </p:cBhvr>
                                      <p:to>
                                        <p:strVal val="visible"/>
                                      </p:to>
                                    </p:set>
                                    <p:animEffect transition="in" filter="fade">
                                      <p:cBhvr>
                                        <p:cTn id="34" dur="1000"/>
                                        <p:tgtEl>
                                          <p:spTgt spid="221186">
                                            <p:txEl>
                                              <p:pRg st="3" end="3"/>
                                            </p:txEl>
                                          </p:spTgt>
                                        </p:tgtEl>
                                      </p:cBhvr>
                                    </p:animEffect>
                                    <p:anim calcmode="lin" valueType="num">
                                      <p:cBhvr>
                                        <p:cTn id="35" dur="1000" fill="hold"/>
                                        <p:tgtEl>
                                          <p:spTgt spid="221186">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221186">
                                            <p:txEl>
                                              <p:pRg st="3" end="3"/>
                                            </p:txEl>
                                          </p:spTgt>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221186">
                                            <p:txEl>
                                              <p:pRg st="4" end="4"/>
                                            </p:txEl>
                                          </p:spTgt>
                                        </p:tgtEl>
                                        <p:attrNameLst>
                                          <p:attrName>style.visibility</p:attrName>
                                        </p:attrNameLst>
                                      </p:cBhvr>
                                      <p:to>
                                        <p:strVal val="visible"/>
                                      </p:to>
                                    </p:set>
                                    <p:animEffect transition="in" filter="fade">
                                      <p:cBhvr>
                                        <p:cTn id="39" dur="1000"/>
                                        <p:tgtEl>
                                          <p:spTgt spid="221186">
                                            <p:txEl>
                                              <p:pRg st="4" end="4"/>
                                            </p:txEl>
                                          </p:spTgt>
                                        </p:tgtEl>
                                      </p:cBhvr>
                                    </p:animEffect>
                                    <p:anim calcmode="lin" valueType="num">
                                      <p:cBhvr>
                                        <p:cTn id="40" dur="1000" fill="hold"/>
                                        <p:tgtEl>
                                          <p:spTgt spid="221186">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21186">
                                            <p:txEl>
                                              <p:pRg st="4" end="4"/>
                                            </p:txEl>
                                          </p:spTgt>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221186">
                                            <p:txEl>
                                              <p:pRg st="5" end="5"/>
                                            </p:txEl>
                                          </p:spTgt>
                                        </p:tgtEl>
                                        <p:attrNameLst>
                                          <p:attrName>style.visibility</p:attrName>
                                        </p:attrNameLst>
                                      </p:cBhvr>
                                      <p:to>
                                        <p:strVal val="visible"/>
                                      </p:to>
                                    </p:set>
                                    <p:animEffect transition="in" filter="fade">
                                      <p:cBhvr>
                                        <p:cTn id="44" dur="1000"/>
                                        <p:tgtEl>
                                          <p:spTgt spid="221186">
                                            <p:txEl>
                                              <p:pRg st="5" end="5"/>
                                            </p:txEl>
                                          </p:spTgt>
                                        </p:tgtEl>
                                      </p:cBhvr>
                                    </p:animEffect>
                                    <p:anim calcmode="lin" valueType="num">
                                      <p:cBhvr>
                                        <p:cTn id="45" dur="1000" fill="hold"/>
                                        <p:tgtEl>
                                          <p:spTgt spid="221186">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221186">
                                            <p:txEl>
                                              <p:pRg st="5" end="5"/>
                                            </p:txEl>
                                          </p:spTgt>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221186">
                                            <p:txEl>
                                              <p:pRg st="6" end="6"/>
                                            </p:txEl>
                                          </p:spTgt>
                                        </p:tgtEl>
                                        <p:attrNameLst>
                                          <p:attrName>style.visibility</p:attrName>
                                        </p:attrNameLst>
                                      </p:cBhvr>
                                      <p:to>
                                        <p:strVal val="visible"/>
                                      </p:to>
                                    </p:set>
                                    <p:animEffect transition="in" filter="fade">
                                      <p:cBhvr>
                                        <p:cTn id="49" dur="1000"/>
                                        <p:tgtEl>
                                          <p:spTgt spid="221186">
                                            <p:txEl>
                                              <p:pRg st="6" end="6"/>
                                            </p:txEl>
                                          </p:spTgt>
                                        </p:tgtEl>
                                      </p:cBhvr>
                                    </p:animEffect>
                                    <p:anim calcmode="lin" valueType="num">
                                      <p:cBhvr>
                                        <p:cTn id="50" dur="1000" fill="hold"/>
                                        <p:tgtEl>
                                          <p:spTgt spid="221186">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2118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9" grpId="0" animBg="1"/>
      <p:bldP spid="2211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3" name="Rectangle 31"/>
          <p:cNvSpPr>
            <a:spLocks noChangeArrowheads="1"/>
          </p:cNvSpPr>
          <p:nvPr/>
        </p:nvSpPr>
        <p:spPr bwMode="auto">
          <a:xfrm>
            <a:off x="0" y="981075"/>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201" name="Rectangle 9"/>
          <p:cNvSpPr>
            <a:spLocks noChangeArrowheads="1"/>
          </p:cNvSpPr>
          <p:nvPr/>
        </p:nvSpPr>
        <p:spPr bwMode="auto">
          <a:xfrm>
            <a:off x="107950" y="987425"/>
            <a:ext cx="4392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chemeClr val="bg1"/>
                </a:solidFill>
                <a:ea typeface="黑体" pitchFamily="2" charset="-122"/>
              </a:rPr>
              <a:t>沟通的四种基本型态</a:t>
            </a:r>
          </a:p>
        </p:txBody>
      </p:sp>
      <p:sp>
        <p:nvSpPr>
          <p:cNvPr id="8208" name="AutoShape 16" descr="hear"/>
          <p:cNvSpPr>
            <a:spLocks noChangeArrowheads="1"/>
          </p:cNvSpPr>
          <p:nvPr/>
        </p:nvSpPr>
        <p:spPr bwMode="auto">
          <a:xfrm>
            <a:off x="969963" y="2203450"/>
            <a:ext cx="1150937" cy="1584325"/>
          </a:xfrm>
          <a:prstGeom prst="roundRect">
            <a:avLst>
              <a:gd name="adj" fmla="val 16667"/>
            </a:avLst>
          </a:prstGeom>
          <a:blipFill dpi="0" rotWithShape="0">
            <a:blip r:embed="rId3"/>
            <a:srcRect/>
            <a:stretch>
              <a:fillRect/>
            </a:stretch>
          </a:blipFill>
          <a:ln w="9525">
            <a:solidFill>
              <a:schemeClr val="tx1"/>
            </a:solidFill>
            <a:round/>
            <a:headEnd/>
            <a:tailEnd/>
          </a:ln>
        </p:spPr>
        <p:txBody>
          <a:bodyPr wrap="none" anchor="ctr"/>
          <a:lstStyle/>
          <a:p>
            <a:endParaRPr lang="zh-CN" altLang="en-US"/>
          </a:p>
        </p:txBody>
      </p:sp>
      <p:sp>
        <p:nvSpPr>
          <p:cNvPr id="8209" name="AutoShape 17" descr="say"/>
          <p:cNvSpPr>
            <a:spLocks noChangeArrowheads="1"/>
          </p:cNvSpPr>
          <p:nvPr/>
        </p:nvSpPr>
        <p:spPr bwMode="auto">
          <a:xfrm>
            <a:off x="5291138" y="2203450"/>
            <a:ext cx="1150937" cy="1584325"/>
          </a:xfrm>
          <a:prstGeom prst="roundRect">
            <a:avLst>
              <a:gd name="adj" fmla="val 16667"/>
            </a:avLst>
          </a:prstGeom>
          <a:blipFill dpi="0" rotWithShape="0">
            <a:blip r:embed="rId4"/>
            <a:srcRect/>
            <a:stretch>
              <a:fillRect/>
            </a:stretch>
          </a:blipFill>
          <a:ln w="9525">
            <a:solidFill>
              <a:schemeClr val="tx1"/>
            </a:solidFill>
            <a:round/>
            <a:headEnd/>
            <a:tailEnd/>
          </a:ln>
        </p:spPr>
        <p:txBody>
          <a:bodyPr wrap="none" anchor="ctr"/>
          <a:lstStyle/>
          <a:p>
            <a:endParaRPr lang="zh-CN" altLang="en-US"/>
          </a:p>
        </p:txBody>
      </p:sp>
      <p:sp>
        <p:nvSpPr>
          <p:cNvPr id="8210" name="AutoShape 18" descr="read"/>
          <p:cNvSpPr>
            <a:spLocks noChangeArrowheads="1"/>
          </p:cNvSpPr>
          <p:nvPr/>
        </p:nvSpPr>
        <p:spPr bwMode="auto">
          <a:xfrm>
            <a:off x="969963" y="4292600"/>
            <a:ext cx="1150937" cy="1584325"/>
          </a:xfrm>
          <a:prstGeom prst="roundRect">
            <a:avLst>
              <a:gd name="adj" fmla="val 16667"/>
            </a:avLst>
          </a:prstGeom>
          <a:blipFill dpi="0" rotWithShape="0">
            <a:blip r:embed="rId5"/>
            <a:srcRect/>
            <a:stretch>
              <a:fillRect/>
            </a:stretch>
          </a:blipFill>
          <a:ln w="9525">
            <a:solidFill>
              <a:schemeClr val="tx1"/>
            </a:solidFill>
            <a:round/>
            <a:headEnd/>
            <a:tailEnd/>
          </a:ln>
        </p:spPr>
        <p:txBody>
          <a:bodyPr wrap="none" anchor="ctr"/>
          <a:lstStyle/>
          <a:p>
            <a:endParaRPr lang="zh-CN" altLang="en-US"/>
          </a:p>
        </p:txBody>
      </p:sp>
      <p:sp>
        <p:nvSpPr>
          <p:cNvPr id="8211" name="AutoShape 19" descr="write"/>
          <p:cNvSpPr>
            <a:spLocks noChangeArrowheads="1"/>
          </p:cNvSpPr>
          <p:nvPr/>
        </p:nvSpPr>
        <p:spPr bwMode="auto">
          <a:xfrm>
            <a:off x="5292725" y="4292600"/>
            <a:ext cx="1150938" cy="1584325"/>
          </a:xfrm>
          <a:prstGeom prst="roundRect">
            <a:avLst>
              <a:gd name="adj" fmla="val 16667"/>
            </a:avLst>
          </a:prstGeom>
          <a:blipFill dpi="0" rotWithShape="0">
            <a:blip r:embed="rId6"/>
            <a:srcRect/>
            <a:stretch>
              <a:fillRect/>
            </a:stretch>
          </a:blipFill>
          <a:ln w="9525">
            <a:solidFill>
              <a:schemeClr val="tx1"/>
            </a:solidFill>
            <a:round/>
            <a:headEnd/>
            <a:tailEnd/>
          </a:ln>
        </p:spPr>
        <p:txBody>
          <a:bodyPr wrap="none" anchor="ctr"/>
          <a:lstStyle/>
          <a:p>
            <a:endParaRPr lang="zh-CN" altLang="en-US"/>
          </a:p>
        </p:txBody>
      </p:sp>
      <p:grpSp>
        <p:nvGrpSpPr>
          <p:cNvPr id="2" name="Group 21"/>
          <p:cNvGrpSpPr>
            <a:grpSpLocks/>
          </p:cNvGrpSpPr>
          <p:nvPr/>
        </p:nvGrpSpPr>
        <p:grpSpPr bwMode="auto">
          <a:xfrm>
            <a:off x="2339975" y="2349500"/>
            <a:ext cx="1873250" cy="1098550"/>
            <a:chOff x="1474" y="1480"/>
            <a:chExt cx="1180" cy="692"/>
          </a:xfrm>
        </p:grpSpPr>
        <p:sp>
          <p:nvSpPr>
            <p:cNvPr id="6162" name="Rectangle 5"/>
            <p:cNvSpPr>
              <a:spLocks noChangeArrowheads="1"/>
            </p:cNvSpPr>
            <p:nvPr/>
          </p:nvSpPr>
          <p:spPr bwMode="auto">
            <a:xfrm>
              <a:off x="2064" y="1833"/>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b="1">
                  <a:latin typeface="黑体" pitchFamily="2" charset="-122"/>
                  <a:ea typeface="黑体" pitchFamily="2" charset="-122"/>
                </a:rPr>
                <a:t>倾听</a:t>
              </a:r>
            </a:p>
          </p:txBody>
        </p:sp>
        <p:sp>
          <p:nvSpPr>
            <p:cNvPr id="6163" name="Rectangle 20"/>
            <p:cNvSpPr>
              <a:spLocks noChangeArrowheads="1"/>
            </p:cNvSpPr>
            <p:nvPr/>
          </p:nvSpPr>
          <p:spPr bwMode="auto">
            <a:xfrm>
              <a:off x="1474" y="1480"/>
              <a:ext cx="646"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6600" b="1">
                  <a:solidFill>
                    <a:srgbClr val="CC0000"/>
                  </a:solidFill>
                  <a:ea typeface="黑体" pitchFamily="2" charset="-122"/>
                </a:rPr>
                <a:t>听</a:t>
              </a:r>
            </a:p>
          </p:txBody>
        </p:sp>
      </p:grpSp>
      <p:grpSp>
        <p:nvGrpSpPr>
          <p:cNvPr id="3" name="Group 22"/>
          <p:cNvGrpSpPr>
            <a:grpSpLocks/>
          </p:cNvGrpSpPr>
          <p:nvPr/>
        </p:nvGrpSpPr>
        <p:grpSpPr bwMode="auto">
          <a:xfrm>
            <a:off x="2339975" y="4581525"/>
            <a:ext cx="1873250" cy="1098550"/>
            <a:chOff x="1474" y="1480"/>
            <a:chExt cx="1180" cy="692"/>
          </a:xfrm>
        </p:grpSpPr>
        <p:sp>
          <p:nvSpPr>
            <p:cNvPr id="6160" name="Rectangle 23"/>
            <p:cNvSpPr>
              <a:spLocks noChangeArrowheads="1"/>
            </p:cNvSpPr>
            <p:nvPr/>
          </p:nvSpPr>
          <p:spPr bwMode="auto">
            <a:xfrm>
              <a:off x="2064" y="1833"/>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b="1">
                  <a:latin typeface="黑体" pitchFamily="2" charset="-122"/>
                  <a:ea typeface="黑体" pitchFamily="2" charset="-122"/>
                </a:rPr>
                <a:t>阅读</a:t>
              </a:r>
            </a:p>
          </p:txBody>
        </p:sp>
        <p:sp>
          <p:nvSpPr>
            <p:cNvPr id="6161" name="Rectangle 24"/>
            <p:cNvSpPr>
              <a:spLocks noChangeArrowheads="1"/>
            </p:cNvSpPr>
            <p:nvPr/>
          </p:nvSpPr>
          <p:spPr bwMode="auto">
            <a:xfrm>
              <a:off x="1474" y="1480"/>
              <a:ext cx="646"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6600" b="1">
                  <a:solidFill>
                    <a:srgbClr val="CC0000"/>
                  </a:solidFill>
                  <a:ea typeface="黑体" pitchFamily="2" charset="-122"/>
                </a:rPr>
                <a:t>读</a:t>
              </a:r>
            </a:p>
          </p:txBody>
        </p:sp>
      </p:grpSp>
      <p:grpSp>
        <p:nvGrpSpPr>
          <p:cNvPr id="4" name="Group 25"/>
          <p:cNvGrpSpPr>
            <a:grpSpLocks/>
          </p:cNvGrpSpPr>
          <p:nvPr/>
        </p:nvGrpSpPr>
        <p:grpSpPr bwMode="auto">
          <a:xfrm>
            <a:off x="6659563" y="2330450"/>
            <a:ext cx="1873250" cy="1098550"/>
            <a:chOff x="1474" y="1480"/>
            <a:chExt cx="1180" cy="692"/>
          </a:xfrm>
        </p:grpSpPr>
        <p:sp>
          <p:nvSpPr>
            <p:cNvPr id="6158" name="Rectangle 26"/>
            <p:cNvSpPr>
              <a:spLocks noChangeArrowheads="1"/>
            </p:cNvSpPr>
            <p:nvPr/>
          </p:nvSpPr>
          <p:spPr bwMode="auto">
            <a:xfrm>
              <a:off x="2064" y="1833"/>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b="1">
                  <a:latin typeface="黑体" pitchFamily="2" charset="-122"/>
                  <a:ea typeface="黑体" pitchFamily="2" charset="-122"/>
                </a:rPr>
                <a:t>说话</a:t>
              </a:r>
            </a:p>
          </p:txBody>
        </p:sp>
        <p:sp>
          <p:nvSpPr>
            <p:cNvPr id="6159" name="Rectangle 27"/>
            <p:cNvSpPr>
              <a:spLocks noChangeArrowheads="1"/>
            </p:cNvSpPr>
            <p:nvPr/>
          </p:nvSpPr>
          <p:spPr bwMode="auto">
            <a:xfrm>
              <a:off x="1474" y="1480"/>
              <a:ext cx="646"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6600" b="1">
                  <a:solidFill>
                    <a:srgbClr val="CC0000"/>
                  </a:solidFill>
                  <a:ea typeface="黑体" pitchFamily="2" charset="-122"/>
                </a:rPr>
                <a:t>说</a:t>
              </a:r>
            </a:p>
          </p:txBody>
        </p:sp>
      </p:grpSp>
      <p:grpSp>
        <p:nvGrpSpPr>
          <p:cNvPr id="5" name="Group 28"/>
          <p:cNvGrpSpPr>
            <a:grpSpLocks/>
          </p:cNvGrpSpPr>
          <p:nvPr/>
        </p:nvGrpSpPr>
        <p:grpSpPr bwMode="auto">
          <a:xfrm>
            <a:off x="6659563" y="4562475"/>
            <a:ext cx="1873250" cy="1098550"/>
            <a:chOff x="1474" y="1480"/>
            <a:chExt cx="1180" cy="692"/>
          </a:xfrm>
        </p:grpSpPr>
        <p:sp>
          <p:nvSpPr>
            <p:cNvPr id="6156" name="Rectangle 29"/>
            <p:cNvSpPr>
              <a:spLocks noChangeArrowheads="1"/>
            </p:cNvSpPr>
            <p:nvPr/>
          </p:nvSpPr>
          <p:spPr bwMode="auto">
            <a:xfrm>
              <a:off x="2064" y="1833"/>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b="1">
                  <a:latin typeface="黑体" pitchFamily="2" charset="-122"/>
                  <a:ea typeface="黑体" pitchFamily="2" charset="-122"/>
                </a:rPr>
                <a:t>书写</a:t>
              </a:r>
            </a:p>
          </p:txBody>
        </p:sp>
        <p:sp>
          <p:nvSpPr>
            <p:cNvPr id="6157" name="Rectangle 30"/>
            <p:cNvSpPr>
              <a:spLocks noChangeArrowheads="1"/>
            </p:cNvSpPr>
            <p:nvPr/>
          </p:nvSpPr>
          <p:spPr bwMode="auto">
            <a:xfrm>
              <a:off x="1474" y="1480"/>
              <a:ext cx="646"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6600" b="1">
                  <a:solidFill>
                    <a:srgbClr val="CC0000"/>
                  </a:solidFill>
                  <a:ea typeface="黑体" pitchFamily="2" charset="-122"/>
                </a:rPr>
                <a:t>写</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223"/>
                                        </p:tgtEl>
                                        <p:attrNameLst>
                                          <p:attrName>style.visibility</p:attrName>
                                        </p:attrNameLst>
                                      </p:cBhvr>
                                      <p:to>
                                        <p:strVal val="visible"/>
                                      </p:to>
                                    </p:set>
                                    <p:animEffect transition="in" filter="slide(fromLeft)">
                                      <p:cBhvr>
                                        <p:cTn id="7" dur="500"/>
                                        <p:tgtEl>
                                          <p:spTgt spid="822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201"/>
                                        </p:tgtEl>
                                        <p:attrNameLst>
                                          <p:attrName>style.visibility</p:attrName>
                                        </p:attrNameLst>
                                      </p:cBhvr>
                                      <p:to>
                                        <p:strVal val="visible"/>
                                      </p:to>
                                    </p:set>
                                    <p:animEffect transition="in" filter="fade">
                                      <p:cBhvr>
                                        <p:cTn id="11" dur="1000"/>
                                        <p:tgtEl>
                                          <p:spTgt spid="8201"/>
                                        </p:tgtEl>
                                      </p:cBhvr>
                                    </p:animEffect>
                                  </p:childTnLst>
                                </p:cTn>
                              </p:par>
                            </p:childTnLst>
                          </p:cTn>
                        </p:par>
                        <p:par>
                          <p:cTn id="12" fill="hold" nodeType="afterGroup">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208"/>
                                        </p:tgtEl>
                                        <p:attrNameLst>
                                          <p:attrName>style.visibility</p:attrName>
                                        </p:attrNameLst>
                                      </p:cBhvr>
                                      <p:to>
                                        <p:strVal val="visible"/>
                                      </p:to>
                                    </p:set>
                                    <p:animEffect transition="in" filter="fade">
                                      <p:cBhvr>
                                        <p:cTn id="15" dur="1000"/>
                                        <p:tgtEl>
                                          <p:spTgt spid="820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09"/>
                                        </p:tgtEl>
                                        <p:attrNameLst>
                                          <p:attrName>style.visibility</p:attrName>
                                        </p:attrNameLst>
                                      </p:cBhvr>
                                      <p:to>
                                        <p:strVal val="visible"/>
                                      </p:to>
                                    </p:set>
                                    <p:animEffect transition="in" filter="fade">
                                      <p:cBhvr>
                                        <p:cTn id="18" dur="1000"/>
                                        <p:tgtEl>
                                          <p:spTgt spid="820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10"/>
                                        </p:tgtEl>
                                        <p:attrNameLst>
                                          <p:attrName>style.visibility</p:attrName>
                                        </p:attrNameLst>
                                      </p:cBhvr>
                                      <p:to>
                                        <p:strVal val="visible"/>
                                      </p:to>
                                    </p:set>
                                    <p:animEffect transition="in" filter="fade">
                                      <p:cBhvr>
                                        <p:cTn id="21" dur="1000"/>
                                        <p:tgtEl>
                                          <p:spTgt spid="82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11"/>
                                        </p:tgtEl>
                                        <p:attrNameLst>
                                          <p:attrName>style.visibility</p:attrName>
                                        </p:attrNameLst>
                                      </p:cBhvr>
                                      <p:to>
                                        <p:strVal val="visible"/>
                                      </p:to>
                                    </p:set>
                                    <p:animEffect transition="in" filter="fade">
                                      <p:cBhvr>
                                        <p:cTn id="24" dur="1000"/>
                                        <p:tgtEl>
                                          <p:spTgt spid="8211"/>
                                        </p:tgtEl>
                                      </p:cBhvr>
                                    </p:animEffect>
                                  </p:childTnLst>
                                </p:cTn>
                              </p:par>
                            </p:childTnLst>
                          </p:cTn>
                        </p:par>
                        <p:par>
                          <p:cTn id="25" fill="hold" nodeType="afterGroup">
                            <p:stCondLst>
                              <p:cond delay="2500"/>
                            </p:stCondLst>
                            <p:childTnLst>
                              <p:par>
                                <p:cTn id="26" presetID="47"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3" grpId="0" animBg="1"/>
      <p:bldP spid="8201" grpId="0"/>
      <p:bldP spid="8208" grpId="0" animBg="1"/>
      <p:bldP spid="8209" grpId="0" animBg="1"/>
      <p:bldP spid="8210" grpId="0" animBg="1"/>
      <p:bldP spid="82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ext Box 2"/>
          <p:cNvSpPr txBox="1">
            <a:spLocks noChangeArrowheads="1"/>
          </p:cNvSpPr>
          <p:nvPr/>
        </p:nvSpPr>
        <p:spPr bwMode="auto">
          <a:xfrm>
            <a:off x="827088" y="2205038"/>
            <a:ext cx="53340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63538" indent="-36353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50000"/>
              </a:spcBef>
              <a:buFontTx/>
              <a:buBlip>
                <a:blip r:embed="rId3"/>
              </a:buBlip>
            </a:pPr>
            <a:r>
              <a:rPr kumimoji="1" lang="zh-CN" altLang="en-US" sz="2000" b="1">
                <a:latin typeface="黑体" pitchFamily="2" charset="-122"/>
                <a:ea typeface="黑体" pitchFamily="2" charset="-122"/>
              </a:rPr>
              <a:t>不要在公众面前争吵。</a:t>
            </a:r>
          </a:p>
          <a:p>
            <a:pPr eaLnBrk="1" hangingPunct="1">
              <a:lnSpc>
                <a:spcPct val="120000"/>
              </a:lnSpc>
              <a:spcBef>
                <a:spcPct val="50000"/>
              </a:spcBef>
              <a:buFontTx/>
              <a:buBlip>
                <a:blip r:embed="rId3"/>
              </a:buBlip>
            </a:pPr>
            <a:r>
              <a:rPr kumimoji="1" lang="zh-CN" altLang="en-US" sz="2000" b="1">
                <a:latin typeface="黑体" pitchFamily="2" charset="-122"/>
                <a:ea typeface="黑体" pitchFamily="2" charset="-122"/>
              </a:rPr>
              <a:t>不要开口闭口要</a:t>
            </a:r>
            <a:r>
              <a:rPr kumimoji="1" lang="zh-CN" altLang="en-US" sz="2000" b="1">
                <a:latin typeface="Times New Roman" pitchFamily="18" charset="0"/>
                <a:ea typeface="黑体" pitchFamily="2" charset="-122"/>
              </a:rPr>
              <a:t>“</a:t>
            </a:r>
            <a:r>
              <a:rPr kumimoji="1" lang="zh-CN" altLang="en-US" sz="2000" b="1">
                <a:latin typeface="黑体" pitchFamily="2" charset="-122"/>
                <a:ea typeface="黑体" pitchFamily="2" charset="-122"/>
              </a:rPr>
              <a:t>下岗</a:t>
            </a:r>
            <a:r>
              <a:rPr kumimoji="1" lang="zh-CN" altLang="en-US" sz="2000" b="1">
                <a:latin typeface="Times New Roman" pitchFamily="18" charset="0"/>
                <a:ea typeface="黑体" pitchFamily="2" charset="-122"/>
              </a:rPr>
              <a:t>”</a:t>
            </a:r>
            <a:r>
              <a:rPr kumimoji="1" lang="zh-CN" altLang="en-US" sz="2000" b="1">
                <a:latin typeface="黑体" pitchFamily="2" charset="-122"/>
                <a:ea typeface="黑体" pitchFamily="2" charset="-122"/>
              </a:rPr>
              <a:t>。</a:t>
            </a:r>
          </a:p>
          <a:p>
            <a:pPr eaLnBrk="1" hangingPunct="1">
              <a:lnSpc>
                <a:spcPct val="120000"/>
              </a:lnSpc>
              <a:spcBef>
                <a:spcPct val="50000"/>
              </a:spcBef>
              <a:buFontTx/>
              <a:buBlip>
                <a:blip r:embed="rId3"/>
              </a:buBlip>
            </a:pPr>
            <a:r>
              <a:rPr kumimoji="1" lang="zh-CN" altLang="en-US" sz="2000" b="1">
                <a:latin typeface="黑体" pitchFamily="2" charset="-122"/>
                <a:ea typeface="黑体" pitchFamily="2" charset="-122"/>
              </a:rPr>
              <a:t>不要拿别个单位做对比。</a:t>
            </a:r>
          </a:p>
          <a:p>
            <a:pPr eaLnBrk="1" hangingPunct="1">
              <a:lnSpc>
                <a:spcPct val="120000"/>
              </a:lnSpc>
              <a:spcBef>
                <a:spcPct val="50000"/>
              </a:spcBef>
              <a:buFontTx/>
              <a:buBlip>
                <a:blip r:embed="rId3"/>
              </a:buBlip>
            </a:pPr>
            <a:r>
              <a:rPr kumimoji="1" lang="zh-CN" altLang="en-US" sz="2000" b="1">
                <a:latin typeface="黑体" pitchFamily="2" charset="-122"/>
                <a:ea typeface="黑体" pitchFamily="2" charset="-122"/>
              </a:rPr>
              <a:t>不要动不动就翻旧帐。</a:t>
            </a:r>
          </a:p>
          <a:p>
            <a:pPr eaLnBrk="1" hangingPunct="1">
              <a:lnSpc>
                <a:spcPct val="120000"/>
              </a:lnSpc>
              <a:spcBef>
                <a:spcPct val="50000"/>
              </a:spcBef>
              <a:buFontTx/>
              <a:buBlip>
                <a:blip r:embed="rId3"/>
              </a:buBlip>
            </a:pPr>
            <a:r>
              <a:rPr kumimoji="1" lang="zh-CN" altLang="en-US" sz="2000" b="1">
                <a:latin typeface="黑体" pitchFamily="2" charset="-122"/>
                <a:ea typeface="黑体" pitchFamily="2" charset="-122"/>
              </a:rPr>
              <a:t>不要用难以改变的事实攻击对方。</a:t>
            </a:r>
          </a:p>
          <a:p>
            <a:pPr eaLnBrk="1" hangingPunct="1">
              <a:lnSpc>
                <a:spcPct val="120000"/>
              </a:lnSpc>
              <a:spcBef>
                <a:spcPct val="50000"/>
              </a:spcBef>
              <a:buFontTx/>
              <a:buBlip>
                <a:blip r:embed="rId3"/>
              </a:buBlip>
            </a:pPr>
            <a:r>
              <a:rPr kumimoji="1" lang="zh-CN" altLang="en-US" sz="2000" b="1">
                <a:latin typeface="黑体" pitchFamily="2" charset="-122"/>
                <a:ea typeface="黑体" pitchFamily="2" charset="-122"/>
              </a:rPr>
              <a:t>不要用恶毒、低俗的字眼。</a:t>
            </a:r>
          </a:p>
          <a:p>
            <a:pPr eaLnBrk="1" hangingPunct="1">
              <a:lnSpc>
                <a:spcPct val="120000"/>
              </a:lnSpc>
              <a:spcBef>
                <a:spcPct val="50000"/>
              </a:spcBef>
              <a:buFontTx/>
              <a:buBlip>
                <a:blip r:embed="rId3"/>
              </a:buBlip>
            </a:pPr>
            <a:r>
              <a:rPr kumimoji="1" lang="zh-CN" altLang="en-US" sz="2000" b="1">
                <a:latin typeface="黑体" pitchFamily="2" charset="-122"/>
                <a:ea typeface="黑体" pitchFamily="2" charset="-122"/>
              </a:rPr>
              <a:t>不要动粗，演出全武行。</a:t>
            </a:r>
          </a:p>
          <a:p>
            <a:pPr eaLnBrk="1" hangingPunct="1">
              <a:lnSpc>
                <a:spcPct val="120000"/>
              </a:lnSpc>
              <a:spcBef>
                <a:spcPct val="50000"/>
              </a:spcBef>
              <a:buFontTx/>
              <a:buBlip>
                <a:blip r:embed="rId3"/>
              </a:buBlip>
            </a:pPr>
            <a:r>
              <a:rPr kumimoji="1" lang="zh-CN" altLang="en-US" sz="2000" b="1">
                <a:latin typeface="黑体" pitchFamily="2" charset="-122"/>
                <a:ea typeface="黑体" pitchFamily="2" charset="-122"/>
              </a:rPr>
              <a:t>不要撕破别人的「面子」。 </a:t>
            </a:r>
          </a:p>
        </p:txBody>
      </p:sp>
      <p:sp>
        <p:nvSpPr>
          <p:cNvPr id="223236" name="Rectangle 4"/>
          <p:cNvSpPr>
            <a:spLocks noChangeArrowheads="1"/>
          </p:cNvSpPr>
          <p:nvPr/>
        </p:nvSpPr>
        <p:spPr bwMode="auto">
          <a:xfrm>
            <a:off x="0" y="1123950"/>
            <a:ext cx="817245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3237" name="Rectangle 5"/>
          <p:cNvSpPr>
            <a:spLocks noChangeArrowheads="1"/>
          </p:cNvSpPr>
          <p:nvPr/>
        </p:nvSpPr>
        <p:spPr bwMode="auto">
          <a:xfrm>
            <a:off x="34925" y="1079500"/>
            <a:ext cx="81375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2800" b="1">
                <a:solidFill>
                  <a:schemeClr val="bg1"/>
                </a:solidFill>
                <a:latin typeface="黑体" pitchFamily="2" charset="-122"/>
                <a:ea typeface="黑体" pitchFamily="2" charset="-122"/>
              </a:rPr>
              <a:t>上下沟通有意见相左，各持己见时的化解技巧。</a:t>
            </a:r>
          </a:p>
        </p:txBody>
      </p:sp>
      <p:pic>
        <p:nvPicPr>
          <p:cNvPr id="223238" name="Picture 6" descr="jinzh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2133600"/>
            <a:ext cx="26543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3236"/>
                                        </p:tgtEl>
                                        <p:attrNameLst>
                                          <p:attrName>style.visibility</p:attrName>
                                        </p:attrNameLst>
                                      </p:cBhvr>
                                      <p:to>
                                        <p:strVal val="visible"/>
                                      </p:to>
                                    </p:set>
                                    <p:animEffect transition="in" filter="wipe(left)">
                                      <p:cBhvr>
                                        <p:cTn id="7" dur="500"/>
                                        <p:tgtEl>
                                          <p:spTgt spid="22323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3237"/>
                                        </p:tgtEl>
                                        <p:attrNameLst>
                                          <p:attrName>style.visibility</p:attrName>
                                        </p:attrNameLst>
                                      </p:cBhvr>
                                      <p:to>
                                        <p:strVal val="visible"/>
                                      </p:to>
                                    </p:set>
                                    <p:animEffect transition="in" filter="fade">
                                      <p:cBhvr>
                                        <p:cTn id="11" dur="1000"/>
                                        <p:tgtEl>
                                          <p:spTgt spid="223237"/>
                                        </p:tgtEl>
                                      </p:cBhvr>
                                    </p:animEffect>
                                  </p:childTnLst>
                                </p:cTn>
                              </p:par>
                            </p:childTnLst>
                          </p:cTn>
                        </p:par>
                        <p:par>
                          <p:cTn id="12" fill="hold" nodeType="afterGroup">
                            <p:stCondLst>
                              <p:cond delay="1500"/>
                            </p:stCondLst>
                            <p:childTnLst>
                              <p:par>
                                <p:cTn id="13" presetID="22" presetClass="entr" presetSubtype="8" fill="hold" nodeType="afterEffect">
                                  <p:stCondLst>
                                    <p:cond delay="0"/>
                                  </p:stCondLst>
                                  <p:childTnLst>
                                    <p:set>
                                      <p:cBhvr>
                                        <p:cTn id="14" dur="1" fill="hold">
                                          <p:stCondLst>
                                            <p:cond delay="0"/>
                                          </p:stCondLst>
                                        </p:cTn>
                                        <p:tgtEl>
                                          <p:spTgt spid="223234">
                                            <p:txEl>
                                              <p:pRg st="0" end="0"/>
                                            </p:txEl>
                                          </p:spTgt>
                                        </p:tgtEl>
                                        <p:attrNameLst>
                                          <p:attrName>style.visibility</p:attrName>
                                        </p:attrNameLst>
                                      </p:cBhvr>
                                      <p:to>
                                        <p:strVal val="visible"/>
                                      </p:to>
                                    </p:set>
                                    <p:animEffect transition="in" filter="wipe(left)">
                                      <p:cBhvr>
                                        <p:cTn id="15" dur="500"/>
                                        <p:tgtEl>
                                          <p:spTgt spid="223234">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23234">
                                            <p:txEl>
                                              <p:pRg st="1" end="1"/>
                                            </p:txEl>
                                          </p:spTgt>
                                        </p:tgtEl>
                                        <p:attrNameLst>
                                          <p:attrName>style.visibility</p:attrName>
                                        </p:attrNameLst>
                                      </p:cBhvr>
                                      <p:to>
                                        <p:strVal val="visible"/>
                                      </p:to>
                                    </p:set>
                                    <p:animEffect transition="in" filter="wipe(left)">
                                      <p:cBhvr>
                                        <p:cTn id="18" dur="500"/>
                                        <p:tgtEl>
                                          <p:spTgt spid="223234">
                                            <p:txEl>
                                              <p:pRg st="1" end="1"/>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223234">
                                            <p:txEl>
                                              <p:pRg st="2" end="2"/>
                                            </p:txEl>
                                          </p:spTgt>
                                        </p:tgtEl>
                                        <p:attrNameLst>
                                          <p:attrName>style.visibility</p:attrName>
                                        </p:attrNameLst>
                                      </p:cBhvr>
                                      <p:to>
                                        <p:strVal val="visible"/>
                                      </p:to>
                                    </p:set>
                                    <p:animEffect transition="in" filter="wipe(left)">
                                      <p:cBhvr>
                                        <p:cTn id="21" dur="500"/>
                                        <p:tgtEl>
                                          <p:spTgt spid="223234">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23234">
                                            <p:txEl>
                                              <p:pRg st="3" end="3"/>
                                            </p:txEl>
                                          </p:spTgt>
                                        </p:tgtEl>
                                        <p:attrNameLst>
                                          <p:attrName>style.visibility</p:attrName>
                                        </p:attrNameLst>
                                      </p:cBhvr>
                                      <p:to>
                                        <p:strVal val="visible"/>
                                      </p:to>
                                    </p:set>
                                    <p:animEffect transition="in" filter="wipe(left)">
                                      <p:cBhvr>
                                        <p:cTn id="24" dur="500"/>
                                        <p:tgtEl>
                                          <p:spTgt spid="223234">
                                            <p:txEl>
                                              <p:pRg st="3" end="3"/>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23234">
                                            <p:txEl>
                                              <p:pRg st="4" end="4"/>
                                            </p:txEl>
                                          </p:spTgt>
                                        </p:tgtEl>
                                        <p:attrNameLst>
                                          <p:attrName>style.visibility</p:attrName>
                                        </p:attrNameLst>
                                      </p:cBhvr>
                                      <p:to>
                                        <p:strVal val="visible"/>
                                      </p:to>
                                    </p:set>
                                    <p:animEffect transition="in" filter="wipe(left)">
                                      <p:cBhvr>
                                        <p:cTn id="27" dur="500"/>
                                        <p:tgtEl>
                                          <p:spTgt spid="223234">
                                            <p:txEl>
                                              <p:pRg st="4" end="4"/>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223234">
                                            <p:txEl>
                                              <p:pRg st="5" end="5"/>
                                            </p:txEl>
                                          </p:spTgt>
                                        </p:tgtEl>
                                        <p:attrNameLst>
                                          <p:attrName>style.visibility</p:attrName>
                                        </p:attrNameLst>
                                      </p:cBhvr>
                                      <p:to>
                                        <p:strVal val="visible"/>
                                      </p:to>
                                    </p:set>
                                    <p:animEffect transition="in" filter="wipe(left)">
                                      <p:cBhvr>
                                        <p:cTn id="30" dur="500"/>
                                        <p:tgtEl>
                                          <p:spTgt spid="223234">
                                            <p:txEl>
                                              <p:pRg st="5" end="5"/>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223234">
                                            <p:txEl>
                                              <p:pRg st="6" end="6"/>
                                            </p:txEl>
                                          </p:spTgt>
                                        </p:tgtEl>
                                        <p:attrNameLst>
                                          <p:attrName>style.visibility</p:attrName>
                                        </p:attrNameLst>
                                      </p:cBhvr>
                                      <p:to>
                                        <p:strVal val="visible"/>
                                      </p:to>
                                    </p:set>
                                    <p:animEffect transition="in" filter="wipe(left)">
                                      <p:cBhvr>
                                        <p:cTn id="33" dur="500"/>
                                        <p:tgtEl>
                                          <p:spTgt spid="223234">
                                            <p:txEl>
                                              <p:pRg st="6" end="6"/>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223234">
                                            <p:txEl>
                                              <p:pRg st="7" end="7"/>
                                            </p:txEl>
                                          </p:spTgt>
                                        </p:tgtEl>
                                        <p:attrNameLst>
                                          <p:attrName>style.visibility</p:attrName>
                                        </p:attrNameLst>
                                      </p:cBhvr>
                                      <p:to>
                                        <p:strVal val="visible"/>
                                      </p:to>
                                    </p:set>
                                    <p:animEffect transition="in" filter="wipe(left)">
                                      <p:cBhvr>
                                        <p:cTn id="36" dur="500"/>
                                        <p:tgtEl>
                                          <p:spTgt spid="223234">
                                            <p:txEl>
                                              <p:pRg st="7" end="7"/>
                                            </p:txEl>
                                          </p:spTgt>
                                        </p:tgtEl>
                                      </p:cBhvr>
                                    </p:animEffect>
                                  </p:childTnLst>
                                </p:cTn>
                              </p:par>
                            </p:childTnLst>
                          </p:cTn>
                        </p:par>
                        <p:par>
                          <p:cTn id="37" fill="hold" nodeType="afterGroup">
                            <p:stCondLst>
                              <p:cond delay="2000"/>
                            </p:stCondLst>
                            <p:childTnLst>
                              <p:par>
                                <p:cTn id="38" presetID="10" presetClass="entr" presetSubtype="0" fill="hold" nodeType="afterEffect">
                                  <p:stCondLst>
                                    <p:cond delay="0"/>
                                  </p:stCondLst>
                                  <p:childTnLst>
                                    <p:set>
                                      <p:cBhvr>
                                        <p:cTn id="39" dur="1" fill="hold">
                                          <p:stCondLst>
                                            <p:cond delay="0"/>
                                          </p:stCondLst>
                                        </p:cTn>
                                        <p:tgtEl>
                                          <p:spTgt spid="223238"/>
                                        </p:tgtEl>
                                        <p:attrNameLst>
                                          <p:attrName>style.visibility</p:attrName>
                                        </p:attrNameLst>
                                      </p:cBhvr>
                                      <p:to>
                                        <p:strVal val="visible"/>
                                      </p:to>
                                    </p:set>
                                    <p:animEffect transition="in" filter="fade">
                                      <p:cBhvr>
                                        <p:cTn id="40" dur="2000"/>
                                        <p:tgtEl>
                                          <p:spTgt spid="223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animBg="1"/>
      <p:bldP spid="22323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idx="4294967295"/>
          </p:nvPr>
        </p:nvSpPr>
        <p:spPr bwMode="auto">
          <a:xfrm>
            <a:off x="3024188" y="3465513"/>
            <a:ext cx="6119812" cy="1042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l" eaLnBrk="1" hangingPunct="1"/>
            <a:r>
              <a:rPr kumimoji="1" lang="en-US" altLang="zh-CN" sz="2400" b="1" smtClean="0">
                <a:solidFill>
                  <a:schemeClr val="tx1"/>
                </a:solidFill>
                <a:latin typeface="黑体" pitchFamily="2" charset="-122"/>
                <a:ea typeface="黑体" pitchFamily="2" charset="-122"/>
              </a:rPr>
              <a:t>    </a:t>
            </a:r>
            <a:r>
              <a:rPr kumimoji="1" lang="zh-CN" altLang="en-US" sz="2400" b="1" smtClean="0">
                <a:solidFill>
                  <a:schemeClr val="tx1"/>
                </a:solidFill>
                <a:latin typeface="黑体" pitchFamily="2" charset="-122"/>
                <a:ea typeface="黑体" pitchFamily="2" charset="-122"/>
              </a:rPr>
              <a:t>下级向上级所表示自己的态度和意见的一种过程，如报告、请示或反应意见。</a:t>
            </a:r>
          </a:p>
        </p:txBody>
      </p:sp>
      <p:sp>
        <p:nvSpPr>
          <p:cNvPr id="257027" name="Rectangle 3"/>
          <p:cNvSpPr>
            <a:spLocks noChangeArrowheads="1"/>
          </p:cNvSpPr>
          <p:nvPr/>
        </p:nvSpPr>
        <p:spPr bwMode="auto">
          <a:xfrm>
            <a:off x="34925" y="2663825"/>
            <a:ext cx="4537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4800" b="1">
                <a:solidFill>
                  <a:srgbClr val="CC0000"/>
                </a:solidFill>
                <a:latin typeface="黑体" pitchFamily="2" charset="-122"/>
                <a:ea typeface="黑体" pitchFamily="2" charset="-122"/>
              </a:rPr>
              <a:t>向上沟通</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7027"/>
                                        </p:tgtEl>
                                        <p:attrNameLst>
                                          <p:attrName>style.visibility</p:attrName>
                                        </p:attrNameLst>
                                      </p:cBhvr>
                                      <p:to>
                                        <p:strVal val="visible"/>
                                      </p:to>
                                    </p:set>
                                    <p:animEffect transition="in" filter="fade">
                                      <p:cBhvr>
                                        <p:cTn id="7" dur="1000"/>
                                        <p:tgtEl>
                                          <p:spTgt spid="257027"/>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7026"/>
                                        </p:tgtEl>
                                        <p:attrNameLst>
                                          <p:attrName>style.visibility</p:attrName>
                                        </p:attrNameLst>
                                      </p:cBhvr>
                                      <p:to>
                                        <p:strVal val="visible"/>
                                      </p:to>
                                    </p:set>
                                    <p:animEffect transition="in" filter="fade">
                                      <p:cBhvr>
                                        <p:cTn id="11" dur="1000"/>
                                        <p:tgtEl>
                                          <p:spTgt spid="257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p:bldP spid="25702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p:cNvSpPr txBox="1">
            <a:spLocks noChangeArrowheads="1"/>
          </p:cNvSpPr>
          <p:nvPr/>
        </p:nvSpPr>
        <p:spPr bwMode="auto">
          <a:xfrm>
            <a:off x="1331913" y="2652713"/>
            <a:ext cx="508158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Clr>
                <a:schemeClr val="accent2"/>
              </a:buClr>
              <a:buFont typeface="Wingdings" pitchFamily="2" charset="2"/>
              <a:buBlip>
                <a:blip r:embed="rId3"/>
              </a:buBlip>
            </a:pPr>
            <a:r>
              <a:rPr kumimoji="1" lang="zh-CN" altLang="en-US" sz="2400" b="1">
                <a:latin typeface="黑体" pitchFamily="2" charset="-122"/>
                <a:ea typeface="黑体" pitchFamily="2" charset="-122"/>
              </a:rPr>
              <a:t>沟通渠道不顺畅。</a:t>
            </a:r>
          </a:p>
          <a:p>
            <a:pPr algn="just" eaLnBrk="1" hangingPunct="1">
              <a:spcBef>
                <a:spcPct val="50000"/>
              </a:spcBef>
              <a:buClr>
                <a:schemeClr val="accent2"/>
              </a:buClr>
              <a:buFont typeface="Wingdings" pitchFamily="2" charset="2"/>
              <a:buBlip>
                <a:blip r:embed="rId3"/>
              </a:buBlip>
            </a:pPr>
            <a:r>
              <a:rPr kumimoji="1" lang="zh-CN" altLang="en-US" sz="2400" b="1">
                <a:latin typeface="黑体" pitchFamily="2" charset="-122"/>
                <a:ea typeface="黑体" pitchFamily="2" charset="-122"/>
              </a:rPr>
              <a:t>上级对下级的意见不重视。</a:t>
            </a:r>
          </a:p>
          <a:p>
            <a:pPr algn="just" eaLnBrk="1" hangingPunct="1">
              <a:spcBef>
                <a:spcPct val="50000"/>
              </a:spcBef>
              <a:buClr>
                <a:schemeClr val="accent2"/>
              </a:buClr>
              <a:buFont typeface="Wingdings" pitchFamily="2" charset="2"/>
              <a:buBlip>
                <a:blip r:embed="rId3"/>
              </a:buBlip>
            </a:pPr>
            <a:r>
              <a:rPr kumimoji="1" lang="zh-CN" altLang="en-US" sz="2400" b="1">
                <a:latin typeface="黑体" pitchFamily="2" charset="-122"/>
                <a:ea typeface="黑体" pitchFamily="2" charset="-122"/>
              </a:rPr>
              <a:t>下级缺乏主动反映意见意愿。</a:t>
            </a:r>
          </a:p>
        </p:txBody>
      </p:sp>
      <p:sp>
        <p:nvSpPr>
          <p:cNvPr id="225284" name="Rectangle 4"/>
          <p:cNvSpPr>
            <a:spLocks noChangeArrowheads="1"/>
          </p:cNvSpPr>
          <p:nvPr/>
        </p:nvSpPr>
        <p:spPr bwMode="auto">
          <a:xfrm>
            <a:off x="0" y="1123950"/>
            <a:ext cx="54356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5285" name="Rectangle 5"/>
          <p:cNvSpPr>
            <a:spLocks noChangeArrowheads="1"/>
          </p:cNvSpPr>
          <p:nvPr/>
        </p:nvSpPr>
        <p:spPr bwMode="auto">
          <a:xfrm>
            <a:off x="34925" y="1079500"/>
            <a:ext cx="511333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下情不能上达的原因探讨</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5284"/>
                                        </p:tgtEl>
                                        <p:attrNameLst>
                                          <p:attrName>style.visibility</p:attrName>
                                        </p:attrNameLst>
                                      </p:cBhvr>
                                      <p:to>
                                        <p:strVal val="visible"/>
                                      </p:to>
                                    </p:set>
                                    <p:animEffect transition="in" filter="wipe(left)">
                                      <p:cBhvr>
                                        <p:cTn id="7" dur="500"/>
                                        <p:tgtEl>
                                          <p:spTgt spid="22528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5285"/>
                                        </p:tgtEl>
                                        <p:attrNameLst>
                                          <p:attrName>style.visibility</p:attrName>
                                        </p:attrNameLst>
                                      </p:cBhvr>
                                      <p:to>
                                        <p:strVal val="visible"/>
                                      </p:to>
                                    </p:set>
                                    <p:animEffect transition="in" filter="fade">
                                      <p:cBhvr>
                                        <p:cTn id="11" dur="1000"/>
                                        <p:tgtEl>
                                          <p:spTgt spid="225285"/>
                                        </p:tgtEl>
                                      </p:cBhvr>
                                    </p:animEffect>
                                  </p:childTnLst>
                                </p:cTn>
                              </p:par>
                            </p:childTnLst>
                          </p:cTn>
                        </p:par>
                        <p:par>
                          <p:cTn id="12" fill="hold" nodeType="afterGroup">
                            <p:stCondLst>
                              <p:cond delay="1500"/>
                            </p:stCondLst>
                            <p:childTnLst>
                              <p:par>
                                <p:cTn id="13" presetID="12" presetClass="entr" presetSubtype="1" fill="hold" nodeType="afterEffect">
                                  <p:stCondLst>
                                    <p:cond delay="0"/>
                                  </p:stCondLst>
                                  <p:childTnLst>
                                    <p:set>
                                      <p:cBhvr>
                                        <p:cTn id="14" dur="1" fill="hold">
                                          <p:stCondLst>
                                            <p:cond delay="0"/>
                                          </p:stCondLst>
                                        </p:cTn>
                                        <p:tgtEl>
                                          <p:spTgt spid="225282">
                                            <p:txEl>
                                              <p:pRg st="0" end="0"/>
                                            </p:txEl>
                                          </p:spTgt>
                                        </p:tgtEl>
                                        <p:attrNameLst>
                                          <p:attrName>style.visibility</p:attrName>
                                        </p:attrNameLst>
                                      </p:cBhvr>
                                      <p:to>
                                        <p:strVal val="visible"/>
                                      </p:to>
                                    </p:set>
                                    <p:animEffect transition="in" filter="slide(fromTop)">
                                      <p:cBhvr>
                                        <p:cTn id="15" dur="500"/>
                                        <p:tgtEl>
                                          <p:spTgt spid="225282">
                                            <p:txEl>
                                              <p:pRg st="0" end="0"/>
                                            </p:txEl>
                                          </p:spTgt>
                                        </p:tgtEl>
                                      </p:cBhvr>
                                    </p:animEffect>
                                  </p:childTnLst>
                                </p:cTn>
                              </p:par>
                              <p:par>
                                <p:cTn id="16" presetID="12" presetClass="entr" presetSubtype="1" fill="hold" nodeType="withEffect">
                                  <p:stCondLst>
                                    <p:cond delay="0"/>
                                  </p:stCondLst>
                                  <p:childTnLst>
                                    <p:set>
                                      <p:cBhvr>
                                        <p:cTn id="17" dur="1" fill="hold">
                                          <p:stCondLst>
                                            <p:cond delay="0"/>
                                          </p:stCondLst>
                                        </p:cTn>
                                        <p:tgtEl>
                                          <p:spTgt spid="225282">
                                            <p:txEl>
                                              <p:pRg st="1" end="1"/>
                                            </p:txEl>
                                          </p:spTgt>
                                        </p:tgtEl>
                                        <p:attrNameLst>
                                          <p:attrName>style.visibility</p:attrName>
                                        </p:attrNameLst>
                                      </p:cBhvr>
                                      <p:to>
                                        <p:strVal val="visible"/>
                                      </p:to>
                                    </p:set>
                                    <p:animEffect transition="in" filter="slide(fromTop)">
                                      <p:cBhvr>
                                        <p:cTn id="18" dur="500"/>
                                        <p:tgtEl>
                                          <p:spTgt spid="225282">
                                            <p:txEl>
                                              <p:pRg st="1" end="1"/>
                                            </p:txEl>
                                          </p:spTgt>
                                        </p:tgtEl>
                                      </p:cBhvr>
                                    </p:animEffect>
                                  </p:childTnLst>
                                </p:cTn>
                              </p:par>
                              <p:par>
                                <p:cTn id="19" presetID="12" presetClass="entr" presetSubtype="1" fill="hold" nodeType="withEffect">
                                  <p:stCondLst>
                                    <p:cond delay="0"/>
                                  </p:stCondLst>
                                  <p:childTnLst>
                                    <p:set>
                                      <p:cBhvr>
                                        <p:cTn id="20" dur="1" fill="hold">
                                          <p:stCondLst>
                                            <p:cond delay="0"/>
                                          </p:stCondLst>
                                        </p:cTn>
                                        <p:tgtEl>
                                          <p:spTgt spid="225282">
                                            <p:txEl>
                                              <p:pRg st="2" end="2"/>
                                            </p:txEl>
                                          </p:spTgt>
                                        </p:tgtEl>
                                        <p:attrNameLst>
                                          <p:attrName>style.visibility</p:attrName>
                                        </p:attrNameLst>
                                      </p:cBhvr>
                                      <p:to>
                                        <p:strVal val="visible"/>
                                      </p:to>
                                    </p:set>
                                    <p:animEffect transition="in" filter="slide(fromTop)">
                                      <p:cBhvr>
                                        <p:cTn id="21" dur="500"/>
                                        <p:tgtEl>
                                          <p:spTgt spid="22528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4" grpId="0" animBg="1"/>
      <p:bldP spid="22528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Rectangle 4"/>
          <p:cNvSpPr>
            <a:spLocks noChangeArrowheads="1"/>
          </p:cNvSpPr>
          <p:nvPr/>
        </p:nvSpPr>
        <p:spPr bwMode="auto">
          <a:xfrm>
            <a:off x="0" y="1123950"/>
            <a:ext cx="54356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6309" name="Rectangle 5"/>
          <p:cNvSpPr>
            <a:spLocks noChangeArrowheads="1"/>
          </p:cNvSpPr>
          <p:nvPr/>
        </p:nvSpPr>
        <p:spPr bwMode="auto">
          <a:xfrm>
            <a:off x="34925" y="1079500"/>
            <a:ext cx="511333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上级如何促进下级向上沟通</a:t>
            </a:r>
          </a:p>
        </p:txBody>
      </p:sp>
      <p:sp>
        <p:nvSpPr>
          <p:cNvPr id="226310" name="Rectangle 6"/>
          <p:cNvSpPr>
            <a:spLocks noChangeArrowheads="1"/>
          </p:cNvSpPr>
          <p:nvPr/>
        </p:nvSpPr>
        <p:spPr bwMode="auto">
          <a:xfrm>
            <a:off x="5435600" y="620713"/>
            <a:ext cx="140811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9600" b="1">
                <a:solidFill>
                  <a:srgbClr val="CC0000"/>
                </a:solidFill>
                <a:latin typeface="Tahoma" pitchFamily="34" charset="0"/>
                <a:ea typeface="黑体" pitchFamily="2" charset="-122"/>
              </a:rPr>
              <a:t>？</a:t>
            </a:r>
          </a:p>
        </p:txBody>
      </p:sp>
      <p:grpSp>
        <p:nvGrpSpPr>
          <p:cNvPr id="2" name="Group 28"/>
          <p:cNvGrpSpPr>
            <a:grpSpLocks/>
          </p:cNvGrpSpPr>
          <p:nvPr/>
        </p:nvGrpSpPr>
        <p:grpSpPr bwMode="auto">
          <a:xfrm>
            <a:off x="4103688" y="2492375"/>
            <a:ext cx="4840287" cy="936625"/>
            <a:chOff x="2585" y="1570"/>
            <a:chExt cx="3049" cy="590"/>
          </a:xfrm>
        </p:grpSpPr>
        <p:grpSp>
          <p:nvGrpSpPr>
            <p:cNvPr id="64534" name="Group 8"/>
            <p:cNvGrpSpPr>
              <a:grpSpLocks/>
            </p:cNvGrpSpPr>
            <p:nvPr/>
          </p:nvGrpSpPr>
          <p:grpSpPr bwMode="auto">
            <a:xfrm>
              <a:off x="2585" y="1570"/>
              <a:ext cx="590" cy="590"/>
              <a:chOff x="521" y="1661"/>
              <a:chExt cx="590" cy="590"/>
            </a:xfrm>
          </p:grpSpPr>
          <p:grpSp>
            <p:nvGrpSpPr>
              <p:cNvPr id="64536" name="Group 9"/>
              <p:cNvGrpSpPr>
                <a:grpSpLocks/>
              </p:cNvGrpSpPr>
              <p:nvPr/>
            </p:nvGrpSpPr>
            <p:grpSpPr bwMode="auto">
              <a:xfrm>
                <a:off x="521" y="1661"/>
                <a:ext cx="590" cy="590"/>
                <a:chOff x="521" y="1842"/>
                <a:chExt cx="780" cy="779"/>
              </a:xfrm>
            </p:grpSpPr>
            <p:sp>
              <p:nvSpPr>
                <p:cNvPr id="64538" name="Oval 6"/>
                <p:cNvSpPr>
                  <a:spLocks noChangeArrowheads="1"/>
                </p:cNvSpPr>
                <p:nvPr/>
              </p:nvSpPr>
              <p:spPr bwMode="gray">
                <a:xfrm>
                  <a:off x="521" y="1842"/>
                  <a:ext cx="780" cy="779"/>
                </a:xfrm>
                <a:prstGeom prst="ellipse">
                  <a:avLst/>
                </a:prstGeom>
                <a:solidFill>
                  <a:srgbClr val="F8F8F8"/>
                </a:solidFill>
                <a:ln w="38100">
                  <a:solidFill>
                    <a:srgbClr val="CC0000"/>
                  </a:solidFill>
                  <a:round/>
                  <a:headEnd/>
                  <a:tailEnd/>
                </a:ln>
              </p:spPr>
              <p:txBody>
                <a:bodyPr wrap="none" anchor="ctr"/>
                <a:lstStyle/>
                <a:p>
                  <a:endParaRPr lang="zh-CN" altLang="zh-CN">
                    <a:latin typeface="Calibri" pitchFamily="34" charset="0"/>
                    <a:cs typeface="Arial" charset="0"/>
                  </a:endParaRPr>
                </a:p>
              </p:txBody>
            </p:sp>
            <p:sp>
              <p:nvSpPr>
                <p:cNvPr id="64539" name="Oval 7"/>
                <p:cNvSpPr>
                  <a:spLocks noChangeArrowheads="1"/>
                </p:cNvSpPr>
                <p:nvPr/>
              </p:nvSpPr>
              <p:spPr bwMode="gray">
                <a:xfrm>
                  <a:off x="553" y="1874"/>
                  <a:ext cx="715" cy="715"/>
                </a:xfrm>
                <a:prstGeom prst="ellipse">
                  <a:avLst/>
                </a:prstGeom>
                <a:noFill/>
                <a:ln w="38100">
                  <a:solidFill>
                    <a:srgbClr val="CC0000">
                      <a:alpha val="7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sp>
              <p:nvSpPr>
                <p:cNvPr id="64540" name="Oval 8"/>
                <p:cNvSpPr>
                  <a:spLocks noChangeArrowheads="1"/>
                </p:cNvSpPr>
                <p:nvPr/>
              </p:nvSpPr>
              <p:spPr bwMode="gray">
                <a:xfrm>
                  <a:off x="585" y="1908"/>
                  <a:ext cx="651" cy="651"/>
                </a:xfrm>
                <a:prstGeom prst="ellipse">
                  <a:avLst/>
                </a:prstGeom>
                <a:noFill/>
                <a:ln w="38100">
                  <a:solidFill>
                    <a:srgbClr val="CC0000">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grpSp>
          <p:sp>
            <p:nvSpPr>
              <p:cNvPr id="64537" name="Rectangle 13"/>
              <p:cNvSpPr>
                <a:spLocks noChangeArrowheads="1"/>
              </p:cNvSpPr>
              <p:nvPr/>
            </p:nvSpPr>
            <p:spPr bwMode="auto">
              <a:xfrm>
                <a:off x="581" y="182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ea typeface="黑体" pitchFamily="2" charset="-122"/>
                  </a:rPr>
                  <a:t>开放</a:t>
                </a:r>
              </a:p>
            </p:txBody>
          </p:sp>
        </p:grpSp>
        <p:sp>
          <p:nvSpPr>
            <p:cNvPr id="64535" name="Rectangle 15"/>
            <p:cNvSpPr>
              <a:spLocks noChangeArrowheads="1"/>
            </p:cNvSpPr>
            <p:nvPr/>
          </p:nvSpPr>
          <p:spPr bwMode="auto">
            <a:xfrm>
              <a:off x="3198" y="1748"/>
              <a:ext cx="2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a:ea typeface="黑体" pitchFamily="2" charset="-122"/>
                </a:rPr>
                <a:t>放下架子，可增进下属的沟通意愿。</a:t>
              </a:r>
            </a:p>
          </p:txBody>
        </p:sp>
      </p:grpSp>
      <p:grpSp>
        <p:nvGrpSpPr>
          <p:cNvPr id="5" name="Group 31"/>
          <p:cNvGrpSpPr>
            <a:grpSpLocks/>
          </p:cNvGrpSpPr>
          <p:nvPr/>
        </p:nvGrpSpPr>
        <p:grpSpPr bwMode="auto">
          <a:xfrm>
            <a:off x="5183188" y="3933825"/>
            <a:ext cx="3852862" cy="1649413"/>
            <a:chOff x="3265" y="2478"/>
            <a:chExt cx="2427" cy="1039"/>
          </a:xfrm>
        </p:grpSpPr>
        <p:sp>
          <p:nvSpPr>
            <p:cNvPr id="64527" name="Text Box 2"/>
            <p:cNvSpPr txBox="1">
              <a:spLocks noChangeArrowheads="1"/>
            </p:cNvSpPr>
            <p:nvPr/>
          </p:nvSpPr>
          <p:spPr bwMode="auto">
            <a:xfrm>
              <a:off x="3265" y="3113"/>
              <a:ext cx="242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Clr>
                  <a:schemeClr val="accent2"/>
                </a:buClr>
                <a:buFont typeface="Wingdings" pitchFamily="2" charset="2"/>
                <a:buNone/>
              </a:pPr>
              <a:r>
                <a:rPr kumimoji="1" lang="zh-CN" altLang="en-US" b="1">
                  <a:latin typeface="黑体" pitchFamily="2" charset="-122"/>
                  <a:ea typeface="黑体" pitchFamily="2" charset="-122"/>
                </a:rPr>
                <a:t>公平：处事（奖惩、升迁、考绩、福利等）要公正公平。 </a:t>
              </a:r>
            </a:p>
          </p:txBody>
        </p:sp>
        <p:grpSp>
          <p:nvGrpSpPr>
            <p:cNvPr id="64528" name="Group 22"/>
            <p:cNvGrpSpPr>
              <a:grpSpLocks/>
            </p:cNvGrpSpPr>
            <p:nvPr/>
          </p:nvGrpSpPr>
          <p:grpSpPr bwMode="auto">
            <a:xfrm>
              <a:off x="3288" y="2478"/>
              <a:ext cx="590" cy="590"/>
              <a:chOff x="521" y="1661"/>
              <a:chExt cx="590" cy="590"/>
            </a:xfrm>
          </p:grpSpPr>
          <p:grpSp>
            <p:nvGrpSpPr>
              <p:cNvPr id="64529" name="Group 23"/>
              <p:cNvGrpSpPr>
                <a:grpSpLocks/>
              </p:cNvGrpSpPr>
              <p:nvPr/>
            </p:nvGrpSpPr>
            <p:grpSpPr bwMode="auto">
              <a:xfrm>
                <a:off x="521" y="1661"/>
                <a:ext cx="590" cy="590"/>
                <a:chOff x="521" y="1842"/>
                <a:chExt cx="780" cy="779"/>
              </a:xfrm>
            </p:grpSpPr>
            <p:sp>
              <p:nvSpPr>
                <p:cNvPr id="64531" name="Oval 6"/>
                <p:cNvSpPr>
                  <a:spLocks noChangeArrowheads="1"/>
                </p:cNvSpPr>
                <p:nvPr/>
              </p:nvSpPr>
              <p:spPr bwMode="gray">
                <a:xfrm>
                  <a:off x="521" y="1842"/>
                  <a:ext cx="780" cy="779"/>
                </a:xfrm>
                <a:prstGeom prst="ellipse">
                  <a:avLst/>
                </a:prstGeom>
                <a:solidFill>
                  <a:srgbClr val="F8F8F8"/>
                </a:solidFill>
                <a:ln w="38100">
                  <a:solidFill>
                    <a:srgbClr val="CC0000"/>
                  </a:solidFill>
                  <a:round/>
                  <a:headEnd/>
                  <a:tailEnd/>
                </a:ln>
              </p:spPr>
              <p:txBody>
                <a:bodyPr wrap="none" anchor="ctr"/>
                <a:lstStyle/>
                <a:p>
                  <a:endParaRPr lang="zh-CN" altLang="zh-CN">
                    <a:latin typeface="Calibri" pitchFamily="34" charset="0"/>
                    <a:cs typeface="Arial" charset="0"/>
                  </a:endParaRPr>
                </a:p>
              </p:txBody>
            </p:sp>
            <p:sp>
              <p:nvSpPr>
                <p:cNvPr id="64532" name="Oval 7"/>
                <p:cNvSpPr>
                  <a:spLocks noChangeArrowheads="1"/>
                </p:cNvSpPr>
                <p:nvPr/>
              </p:nvSpPr>
              <p:spPr bwMode="gray">
                <a:xfrm>
                  <a:off x="553" y="1874"/>
                  <a:ext cx="715" cy="715"/>
                </a:xfrm>
                <a:prstGeom prst="ellipse">
                  <a:avLst/>
                </a:prstGeom>
                <a:noFill/>
                <a:ln w="38100">
                  <a:solidFill>
                    <a:srgbClr val="CC0000">
                      <a:alpha val="7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sp>
              <p:nvSpPr>
                <p:cNvPr id="64533" name="Oval 8"/>
                <p:cNvSpPr>
                  <a:spLocks noChangeArrowheads="1"/>
                </p:cNvSpPr>
                <p:nvPr/>
              </p:nvSpPr>
              <p:spPr bwMode="gray">
                <a:xfrm>
                  <a:off x="585" y="1908"/>
                  <a:ext cx="651" cy="651"/>
                </a:xfrm>
                <a:prstGeom prst="ellipse">
                  <a:avLst/>
                </a:prstGeom>
                <a:noFill/>
                <a:ln w="38100">
                  <a:solidFill>
                    <a:srgbClr val="CC0000">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grpSp>
          <p:sp>
            <p:nvSpPr>
              <p:cNvPr id="64530" name="Rectangle 27"/>
              <p:cNvSpPr>
                <a:spLocks noChangeArrowheads="1"/>
              </p:cNvSpPr>
              <p:nvPr/>
            </p:nvSpPr>
            <p:spPr bwMode="auto">
              <a:xfrm>
                <a:off x="581" y="182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ea typeface="黑体" pitchFamily="2" charset="-122"/>
                  </a:rPr>
                  <a:t>公平</a:t>
                </a:r>
              </a:p>
            </p:txBody>
          </p:sp>
        </p:grpSp>
      </p:grpSp>
      <p:grpSp>
        <p:nvGrpSpPr>
          <p:cNvPr id="8" name="Group 30"/>
          <p:cNvGrpSpPr>
            <a:grpSpLocks/>
          </p:cNvGrpSpPr>
          <p:nvPr/>
        </p:nvGrpSpPr>
        <p:grpSpPr bwMode="auto">
          <a:xfrm>
            <a:off x="539750" y="3933825"/>
            <a:ext cx="3455988" cy="1649413"/>
            <a:chOff x="340" y="2478"/>
            <a:chExt cx="2177" cy="1039"/>
          </a:xfrm>
        </p:grpSpPr>
        <p:grpSp>
          <p:nvGrpSpPr>
            <p:cNvPr id="64520" name="Group 16"/>
            <p:cNvGrpSpPr>
              <a:grpSpLocks/>
            </p:cNvGrpSpPr>
            <p:nvPr/>
          </p:nvGrpSpPr>
          <p:grpSpPr bwMode="auto">
            <a:xfrm>
              <a:off x="1882" y="2478"/>
              <a:ext cx="590" cy="590"/>
              <a:chOff x="521" y="1661"/>
              <a:chExt cx="590" cy="590"/>
            </a:xfrm>
          </p:grpSpPr>
          <p:grpSp>
            <p:nvGrpSpPr>
              <p:cNvPr id="64522" name="Group 17"/>
              <p:cNvGrpSpPr>
                <a:grpSpLocks/>
              </p:cNvGrpSpPr>
              <p:nvPr/>
            </p:nvGrpSpPr>
            <p:grpSpPr bwMode="auto">
              <a:xfrm>
                <a:off x="521" y="1661"/>
                <a:ext cx="590" cy="590"/>
                <a:chOff x="521" y="1842"/>
                <a:chExt cx="780" cy="779"/>
              </a:xfrm>
            </p:grpSpPr>
            <p:sp>
              <p:nvSpPr>
                <p:cNvPr id="64524" name="Oval 6"/>
                <p:cNvSpPr>
                  <a:spLocks noChangeArrowheads="1"/>
                </p:cNvSpPr>
                <p:nvPr/>
              </p:nvSpPr>
              <p:spPr bwMode="gray">
                <a:xfrm>
                  <a:off x="521" y="1842"/>
                  <a:ext cx="780" cy="779"/>
                </a:xfrm>
                <a:prstGeom prst="ellipse">
                  <a:avLst/>
                </a:prstGeom>
                <a:solidFill>
                  <a:srgbClr val="F8F8F8"/>
                </a:solidFill>
                <a:ln w="38100">
                  <a:solidFill>
                    <a:srgbClr val="CC0000"/>
                  </a:solidFill>
                  <a:round/>
                  <a:headEnd/>
                  <a:tailEnd/>
                </a:ln>
              </p:spPr>
              <p:txBody>
                <a:bodyPr wrap="none" anchor="ctr"/>
                <a:lstStyle/>
                <a:p>
                  <a:endParaRPr lang="zh-CN" altLang="zh-CN">
                    <a:latin typeface="Calibri" pitchFamily="34" charset="0"/>
                    <a:cs typeface="Arial" charset="0"/>
                  </a:endParaRPr>
                </a:p>
              </p:txBody>
            </p:sp>
            <p:sp>
              <p:nvSpPr>
                <p:cNvPr id="64525" name="Oval 7"/>
                <p:cNvSpPr>
                  <a:spLocks noChangeArrowheads="1"/>
                </p:cNvSpPr>
                <p:nvPr/>
              </p:nvSpPr>
              <p:spPr bwMode="gray">
                <a:xfrm>
                  <a:off x="553" y="1874"/>
                  <a:ext cx="715" cy="715"/>
                </a:xfrm>
                <a:prstGeom prst="ellipse">
                  <a:avLst/>
                </a:prstGeom>
                <a:noFill/>
                <a:ln w="38100">
                  <a:solidFill>
                    <a:srgbClr val="CC0000">
                      <a:alpha val="7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sp>
              <p:nvSpPr>
                <p:cNvPr id="64526" name="Oval 8"/>
                <p:cNvSpPr>
                  <a:spLocks noChangeArrowheads="1"/>
                </p:cNvSpPr>
                <p:nvPr/>
              </p:nvSpPr>
              <p:spPr bwMode="gray">
                <a:xfrm>
                  <a:off x="585" y="1908"/>
                  <a:ext cx="651" cy="651"/>
                </a:xfrm>
                <a:prstGeom prst="ellipse">
                  <a:avLst/>
                </a:prstGeom>
                <a:noFill/>
                <a:ln w="38100">
                  <a:solidFill>
                    <a:srgbClr val="CC0000">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latin typeface="Calibri" pitchFamily="34" charset="0"/>
                    <a:cs typeface="Arial" charset="0"/>
                  </a:endParaRPr>
                </a:p>
              </p:txBody>
            </p:sp>
          </p:grpSp>
          <p:sp>
            <p:nvSpPr>
              <p:cNvPr id="64523" name="Rectangle 21"/>
              <p:cNvSpPr>
                <a:spLocks noChangeArrowheads="1"/>
              </p:cNvSpPr>
              <p:nvPr/>
            </p:nvSpPr>
            <p:spPr bwMode="auto">
              <a:xfrm>
                <a:off x="581" y="182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ea typeface="黑体" pitchFamily="2" charset="-122"/>
                  </a:rPr>
                  <a:t>鼓励</a:t>
                </a:r>
              </a:p>
            </p:txBody>
          </p:sp>
        </p:grpSp>
        <p:sp>
          <p:nvSpPr>
            <p:cNvPr id="64521" name="Rectangle 29"/>
            <p:cNvSpPr>
              <a:spLocks noChangeArrowheads="1"/>
            </p:cNvSpPr>
            <p:nvPr/>
          </p:nvSpPr>
          <p:spPr bwMode="auto">
            <a:xfrm>
              <a:off x="340" y="3113"/>
              <a:ext cx="217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chemeClr val="accent2"/>
                </a:buClr>
                <a:buFont typeface="Wingdings" pitchFamily="2" charset="2"/>
                <a:buNone/>
              </a:pPr>
              <a:r>
                <a:rPr kumimoji="1" lang="zh-CN" altLang="en-US" b="1">
                  <a:ea typeface="黑体" pitchFamily="2" charset="-122"/>
                </a:rPr>
                <a:t>下级有好的构想、建议、报告，就给予奖励。</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6308"/>
                                        </p:tgtEl>
                                        <p:attrNameLst>
                                          <p:attrName>style.visibility</p:attrName>
                                        </p:attrNameLst>
                                      </p:cBhvr>
                                      <p:to>
                                        <p:strVal val="visible"/>
                                      </p:to>
                                    </p:set>
                                    <p:animEffect transition="in" filter="wipe(left)">
                                      <p:cBhvr>
                                        <p:cTn id="7" dur="500"/>
                                        <p:tgtEl>
                                          <p:spTgt spid="226308"/>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6309"/>
                                        </p:tgtEl>
                                        <p:attrNameLst>
                                          <p:attrName>style.visibility</p:attrName>
                                        </p:attrNameLst>
                                      </p:cBhvr>
                                      <p:to>
                                        <p:strVal val="visible"/>
                                      </p:to>
                                    </p:set>
                                    <p:animEffect transition="in" filter="fade">
                                      <p:cBhvr>
                                        <p:cTn id="11" dur="1000"/>
                                        <p:tgtEl>
                                          <p:spTgt spid="22630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6310"/>
                                        </p:tgtEl>
                                        <p:attrNameLst>
                                          <p:attrName>style.visibility</p:attrName>
                                        </p:attrNameLst>
                                      </p:cBhvr>
                                      <p:to>
                                        <p:strVal val="visible"/>
                                      </p:to>
                                    </p:set>
                                    <p:animEffect transition="in" filter="fade">
                                      <p:cBhvr>
                                        <p:cTn id="14" dur="1000"/>
                                        <p:tgtEl>
                                          <p:spTgt spid="22631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8" grpId="0" animBg="1"/>
      <p:bldP spid="226309" grpId="0"/>
      <p:bldP spid="2263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838200" y="1828800"/>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endParaRPr kumimoji="1" lang="zh-CN" altLang="zh-CN" sz="2400">
              <a:latin typeface="Times New Roman" pitchFamily="18" charset="0"/>
            </a:endParaRPr>
          </a:p>
        </p:txBody>
      </p:sp>
      <p:sp>
        <p:nvSpPr>
          <p:cNvPr id="227331" name="Text Box 3"/>
          <p:cNvSpPr txBox="1">
            <a:spLocks noChangeArrowheads="1"/>
          </p:cNvSpPr>
          <p:nvPr/>
        </p:nvSpPr>
        <p:spPr bwMode="auto">
          <a:xfrm>
            <a:off x="1619250" y="2349500"/>
            <a:ext cx="66294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上行沟通必须要持续不断地进行。</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特殊情况除外，上行沟通不可越级。</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不可有高高在上感觉。</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要诚恳听取他们的意见和对事情的看法。</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要避免只挑自己想要的意见。</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要从下级说话的速度、音调听出弦外之音。</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要注意自己肢体语言可能带来的暗示。</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要采取正确的回馈和后续行动。 </a:t>
            </a:r>
          </a:p>
        </p:txBody>
      </p:sp>
      <p:sp>
        <p:nvSpPr>
          <p:cNvPr id="227333" name="Rectangle 5"/>
          <p:cNvSpPr>
            <a:spLocks noChangeArrowheads="1"/>
          </p:cNvSpPr>
          <p:nvPr/>
        </p:nvSpPr>
        <p:spPr bwMode="auto">
          <a:xfrm>
            <a:off x="0" y="1123950"/>
            <a:ext cx="817245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7334" name="Rectangle 6"/>
          <p:cNvSpPr>
            <a:spLocks noChangeArrowheads="1"/>
          </p:cNvSpPr>
          <p:nvPr/>
        </p:nvSpPr>
        <p:spPr bwMode="auto">
          <a:xfrm>
            <a:off x="34925" y="1079500"/>
            <a:ext cx="76327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2800" b="1">
                <a:solidFill>
                  <a:schemeClr val="bg1"/>
                </a:solidFill>
                <a:latin typeface="黑体" pitchFamily="2" charset="-122"/>
                <a:ea typeface="黑体" pitchFamily="2" charset="-122"/>
              </a:rPr>
              <a:t>面对下级向上沟通时，上级主管应遵循的法则</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7333"/>
                                        </p:tgtEl>
                                        <p:attrNameLst>
                                          <p:attrName>style.visibility</p:attrName>
                                        </p:attrNameLst>
                                      </p:cBhvr>
                                      <p:to>
                                        <p:strVal val="visible"/>
                                      </p:to>
                                    </p:set>
                                    <p:animEffect transition="in" filter="wipe(left)">
                                      <p:cBhvr>
                                        <p:cTn id="7" dur="500"/>
                                        <p:tgtEl>
                                          <p:spTgt spid="22733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7334"/>
                                        </p:tgtEl>
                                        <p:attrNameLst>
                                          <p:attrName>style.visibility</p:attrName>
                                        </p:attrNameLst>
                                      </p:cBhvr>
                                      <p:to>
                                        <p:strVal val="visible"/>
                                      </p:to>
                                    </p:set>
                                    <p:animEffect transition="in" filter="fade">
                                      <p:cBhvr>
                                        <p:cTn id="11" dur="1000"/>
                                        <p:tgtEl>
                                          <p:spTgt spid="227334"/>
                                        </p:tgtEl>
                                      </p:cBhvr>
                                    </p:animEffect>
                                  </p:childTnLst>
                                </p:cTn>
                              </p:par>
                            </p:childTnLst>
                          </p:cTn>
                        </p:par>
                        <p:par>
                          <p:cTn id="12" fill="hold" nodeType="afterGroup">
                            <p:stCondLst>
                              <p:cond delay="1500"/>
                            </p:stCondLst>
                            <p:childTnLst>
                              <p:par>
                                <p:cTn id="13" presetID="37" presetClass="entr" presetSubtype="0" fill="hold" grpId="0" nodeType="afterEffect">
                                  <p:stCondLst>
                                    <p:cond delay="0"/>
                                  </p:stCondLst>
                                  <p:childTnLst>
                                    <p:set>
                                      <p:cBhvr>
                                        <p:cTn id="14" dur="1" fill="hold">
                                          <p:stCondLst>
                                            <p:cond delay="0"/>
                                          </p:stCondLst>
                                        </p:cTn>
                                        <p:tgtEl>
                                          <p:spTgt spid="227331"/>
                                        </p:tgtEl>
                                        <p:attrNameLst>
                                          <p:attrName>style.visibility</p:attrName>
                                        </p:attrNameLst>
                                      </p:cBhvr>
                                      <p:to>
                                        <p:strVal val="visible"/>
                                      </p:to>
                                    </p:set>
                                    <p:animEffect transition="in" filter="fade">
                                      <p:cBhvr>
                                        <p:cTn id="15" dur="1000"/>
                                        <p:tgtEl>
                                          <p:spTgt spid="227331"/>
                                        </p:tgtEl>
                                      </p:cBhvr>
                                    </p:animEffect>
                                    <p:anim calcmode="lin" valueType="num">
                                      <p:cBhvr>
                                        <p:cTn id="16" dur="1000" fill="hold"/>
                                        <p:tgtEl>
                                          <p:spTgt spid="227331"/>
                                        </p:tgtEl>
                                        <p:attrNameLst>
                                          <p:attrName>ppt_x</p:attrName>
                                        </p:attrNameLst>
                                      </p:cBhvr>
                                      <p:tavLst>
                                        <p:tav tm="0">
                                          <p:val>
                                            <p:strVal val="#ppt_x"/>
                                          </p:val>
                                        </p:tav>
                                        <p:tav tm="100000">
                                          <p:val>
                                            <p:strVal val="#ppt_x"/>
                                          </p:val>
                                        </p:tav>
                                      </p:tavLst>
                                    </p:anim>
                                    <p:anim calcmode="lin" valueType="num">
                                      <p:cBhvr>
                                        <p:cTn id="17" dur="900" decel="100000" fill="hold"/>
                                        <p:tgtEl>
                                          <p:spTgt spid="22733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2733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p:bldP spid="227333" grpId="0" animBg="1"/>
      <p:bldP spid="22733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Text Box 3"/>
          <p:cNvSpPr txBox="1">
            <a:spLocks noChangeArrowheads="1"/>
          </p:cNvSpPr>
          <p:nvPr/>
        </p:nvSpPr>
        <p:spPr bwMode="auto">
          <a:xfrm>
            <a:off x="4476750" y="2690813"/>
            <a:ext cx="463232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除非上级要听，不然不说。</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若意见相反，不要当面争辩。</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若意见不一致，先表达认同。</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若意见相同，要赶快肯定。</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要补充意见，征求上级同意。</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要顾及上级的面子、情绪和立场。 </a:t>
            </a:r>
          </a:p>
        </p:txBody>
      </p:sp>
      <p:sp>
        <p:nvSpPr>
          <p:cNvPr id="228357" name="Rectangle 5"/>
          <p:cNvSpPr>
            <a:spLocks noChangeArrowheads="1"/>
          </p:cNvSpPr>
          <p:nvPr/>
        </p:nvSpPr>
        <p:spPr bwMode="auto">
          <a:xfrm>
            <a:off x="457200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8358" name="Rectangle 6"/>
          <p:cNvSpPr>
            <a:spLocks noChangeArrowheads="1"/>
          </p:cNvSpPr>
          <p:nvPr/>
        </p:nvSpPr>
        <p:spPr bwMode="auto">
          <a:xfrm>
            <a:off x="4859338" y="1079500"/>
            <a:ext cx="4249737"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kumimoji="1" lang="zh-CN" altLang="en-US" sz="3200" b="1">
                <a:solidFill>
                  <a:schemeClr val="bg1"/>
                </a:solidFill>
                <a:latin typeface="黑体" pitchFamily="2" charset="-122"/>
                <a:ea typeface="黑体" pitchFamily="2" charset="-122"/>
              </a:rPr>
              <a:t>下对上的表达技巧</a:t>
            </a:r>
          </a:p>
        </p:txBody>
      </p:sp>
      <p:pic>
        <p:nvPicPr>
          <p:cNvPr id="228359" name="Picture 7" descr="200932133828219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05038"/>
            <a:ext cx="338455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28357"/>
                                        </p:tgtEl>
                                        <p:attrNameLst>
                                          <p:attrName>style.visibility</p:attrName>
                                        </p:attrNameLst>
                                      </p:cBhvr>
                                      <p:to>
                                        <p:strVal val="visible"/>
                                      </p:to>
                                    </p:set>
                                    <p:animEffect transition="in" filter="wipe(right)">
                                      <p:cBhvr>
                                        <p:cTn id="7" dur="500"/>
                                        <p:tgtEl>
                                          <p:spTgt spid="228357"/>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8358"/>
                                        </p:tgtEl>
                                        <p:attrNameLst>
                                          <p:attrName>style.visibility</p:attrName>
                                        </p:attrNameLst>
                                      </p:cBhvr>
                                      <p:to>
                                        <p:strVal val="visible"/>
                                      </p:to>
                                    </p:set>
                                    <p:animEffect transition="in" filter="fade">
                                      <p:cBhvr>
                                        <p:cTn id="11" dur="1000"/>
                                        <p:tgtEl>
                                          <p:spTgt spid="228358"/>
                                        </p:tgtEl>
                                      </p:cBhvr>
                                    </p:animEffect>
                                  </p:childTnLst>
                                </p:cTn>
                              </p:par>
                            </p:childTnLst>
                          </p:cTn>
                        </p:par>
                        <p:par>
                          <p:cTn id="12" fill="hold" nodeType="afterGroup">
                            <p:stCondLst>
                              <p:cond delay="1500"/>
                            </p:stCondLst>
                            <p:childTnLst>
                              <p:par>
                                <p:cTn id="13" presetID="10" presetClass="entr" presetSubtype="0" fill="hold" nodeType="afterEffect">
                                  <p:stCondLst>
                                    <p:cond delay="0"/>
                                  </p:stCondLst>
                                  <p:childTnLst>
                                    <p:set>
                                      <p:cBhvr>
                                        <p:cTn id="14" dur="1" fill="hold">
                                          <p:stCondLst>
                                            <p:cond delay="0"/>
                                          </p:stCondLst>
                                        </p:cTn>
                                        <p:tgtEl>
                                          <p:spTgt spid="228359"/>
                                        </p:tgtEl>
                                        <p:attrNameLst>
                                          <p:attrName>style.visibility</p:attrName>
                                        </p:attrNameLst>
                                      </p:cBhvr>
                                      <p:to>
                                        <p:strVal val="visible"/>
                                      </p:to>
                                    </p:set>
                                    <p:animEffect transition="in" filter="fade">
                                      <p:cBhvr>
                                        <p:cTn id="15" dur="1000"/>
                                        <p:tgtEl>
                                          <p:spTgt spid="228359"/>
                                        </p:tgtEl>
                                      </p:cBhvr>
                                    </p:animEffect>
                                  </p:childTnLst>
                                </p:cTn>
                              </p:par>
                            </p:childTnLst>
                          </p:cTn>
                        </p:par>
                        <p:par>
                          <p:cTn id="16" fill="hold" nodeType="afterGroup">
                            <p:stCondLst>
                              <p:cond delay="2500"/>
                            </p:stCondLst>
                            <p:childTnLst>
                              <p:par>
                                <p:cTn id="17" presetID="12" presetClass="entr" presetSubtype="2" fill="hold" grpId="0" nodeType="afterEffect">
                                  <p:stCondLst>
                                    <p:cond delay="0"/>
                                  </p:stCondLst>
                                  <p:childTnLst>
                                    <p:set>
                                      <p:cBhvr>
                                        <p:cTn id="18" dur="1" fill="hold">
                                          <p:stCondLst>
                                            <p:cond delay="0"/>
                                          </p:stCondLst>
                                        </p:cTn>
                                        <p:tgtEl>
                                          <p:spTgt spid="228355"/>
                                        </p:tgtEl>
                                        <p:attrNameLst>
                                          <p:attrName>style.visibility</p:attrName>
                                        </p:attrNameLst>
                                      </p:cBhvr>
                                      <p:to>
                                        <p:strVal val="visible"/>
                                      </p:to>
                                    </p:set>
                                    <p:animEffect transition="in" filter="slide(fromRight)">
                                      <p:cBhvr>
                                        <p:cTn id="19" dur="500"/>
                                        <p:tgtEl>
                                          <p:spTgt spid="228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p:bldP spid="228357" grpId="0" animBg="1"/>
      <p:bldP spid="22835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Text Box 3"/>
          <p:cNvSpPr txBox="1">
            <a:spLocks noChangeArrowheads="1"/>
          </p:cNvSpPr>
          <p:nvPr/>
        </p:nvSpPr>
        <p:spPr bwMode="auto">
          <a:xfrm>
            <a:off x="863600" y="2492375"/>
            <a:ext cx="74168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把上级的话，确认后，记在笔记本上。</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尊重上级的面子和立场，不要当众给他难看。</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有功劳要记在上级头上，避免「功高震主」。</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切忌越级报告。</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和新上级沟通，要避免开口闭口提及以前的上司如何如何做。</a:t>
            </a:r>
          </a:p>
          <a:p>
            <a:pPr algn="just" eaLnBrk="1" hangingPunct="1">
              <a:spcBef>
                <a:spcPct val="50000"/>
              </a:spcBef>
              <a:buClr>
                <a:schemeClr val="accent2"/>
              </a:buClr>
              <a:buFont typeface="Wingdings" pitchFamily="2" charset="2"/>
              <a:buBlip>
                <a:blip r:embed="rId3"/>
              </a:buBlip>
            </a:pPr>
            <a:r>
              <a:rPr kumimoji="1" lang="zh-CN" altLang="en-US" sz="2000" b="1">
                <a:latin typeface="黑体" pitchFamily="2" charset="-122"/>
                <a:ea typeface="黑体" pitchFamily="2" charset="-122"/>
              </a:rPr>
              <a:t>提出问题，同样提出解决方案。</a:t>
            </a:r>
            <a:r>
              <a:rPr kumimoji="1" lang="zh-CN" altLang="en-US" sz="2000">
                <a:latin typeface="幼圆" pitchFamily="49" charset="-122"/>
                <a:ea typeface="幼圆" pitchFamily="49" charset="-122"/>
              </a:rPr>
              <a:t> </a:t>
            </a:r>
          </a:p>
        </p:txBody>
      </p:sp>
      <p:sp>
        <p:nvSpPr>
          <p:cNvPr id="229381" name="Rectangle 5"/>
          <p:cNvSpPr>
            <a:spLocks noChangeArrowheads="1"/>
          </p:cNvSpPr>
          <p:nvPr/>
        </p:nvSpPr>
        <p:spPr bwMode="auto">
          <a:xfrm>
            <a:off x="0" y="1123950"/>
            <a:ext cx="5076825"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9382" name="Rectangle 6"/>
          <p:cNvSpPr>
            <a:spLocks noChangeArrowheads="1"/>
          </p:cNvSpPr>
          <p:nvPr/>
        </p:nvSpPr>
        <p:spPr bwMode="auto">
          <a:xfrm>
            <a:off x="34925" y="1079500"/>
            <a:ext cx="511333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和上级沟通时的</a:t>
            </a:r>
            <a:r>
              <a:rPr kumimoji="1" lang="en-US" altLang="zh-CN" sz="3200" b="1">
                <a:solidFill>
                  <a:schemeClr val="bg1"/>
                </a:solidFill>
                <a:latin typeface="黑体" pitchFamily="2" charset="-122"/>
                <a:ea typeface="黑体" pitchFamily="2" charset="-122"/>
              </a:rPr>
              <a:t>15</a:t>
            </a:r>
            <a:r>
              <a:rPr kumimoji="1" lang="zh-CN" altLang="en-US" sz="3200" b="1">
                <a:solidFill>
                  <a:schemeClr val="bg1"/>
                </a:solidFill>
                <a:latin typeface="黑体" pitchFamily="2" charset="-122"/>
                <a:ea typeface="黑体" pitchFamily="2" charset="-122"/>
              </a:rPr>
              <a:t>个建议</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9381"/>
                                        </p:tgtEl>
                                        <p:attrNameLst>
                                          <p:attrName>style.visibility</p:attrName>
                                        </p:attrNameLst>
                                      </p:cBhvr>
                                      <p:to>
                                        <p:strVal val="visible"/>
                                      </p:to>
                                    </p:set>
                                    <p:animEffect transition="in" filter="wipe(left)">
                                      <p:cBhvr>
                                        <p:cTn id="7" dur="500"/>
                                        <p:tgtEl>
                                          <p:spTgt spid="229381"/>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9382"/>
                                        </p:tgtEl>
                                        <p:attrNameLst>
                                          <p:attrName>style.visibility</p:attrName>
                                        </p:attrNameLst>
                                      </p:cBhvr>
                                      <p:to>
                                        <p:strVal val="visible"/>
                                      </p:to>
                                    </p:set>
                                    <p:animEffect transition="in" filter="fade">
                                      <p:cBhvr>
                                        <p:cTn id="11" dur="1000"/>
                                        <p:tgtEl>
                                          <p:spTgt spid="229382"/>
                                        </p:tgtEl>
                                      </p:cBhvr>
                                    </p:animEffect>
                                  </p:childTnLst>
                                </p:cTn>
                              </p:par>
                            </p:childTnLst>
                          </p:cTn>
                        </p:par>
                        <p:par>
                          <p:cTn id="12" fill="hold" nodeType="afterGroup">
                            <p:stCondLst>
                              <p:cond delay="1500"/>
                            </p:stCondLst>
                            <p:childTnLst>
                              <p:par>
                                <p:cTn id="13" presetID="47" presetClass="entr" presetSubtype="0" fill="hold" grpId="0" nodeType="afterEffect">
                                  <p:stCondLst>
                                    <p:cond delay="0"/>
                                  </p:stCondLst>
                                  <p:childTnLst>
                                    <p:set>
                                      <p:cBhvr>
                                        <p:cTn id="14" dur="1" fill="hold">
                                          <p:stCondLst>
                                            <p:cond delay="0"/>
                                          </p:stCondLst>
                                        </p:cTn>
                                        <p:tgtEl>
                                          <p:spTgt spid="229379"/>
                                        </p:tgtEl>
                                        <p:attrNameLst>
                                          <p:attrName>style.visibility</p:attrName>
                                        </p:attrNameLst>
                                      </p:cBhvr>
                                      <p:to>
                                        <p:strVal val="visible"/>
                                      </p:to>
                                    </p:set>
                                    <p:animEffect transition="in" filter="fade">
                                      <p:cBhvr>
                                        <p:cTn id="15" dur="1000"/>
                                        <p:tgtEl>
                                          <p:spTgt spid="229379"/>
                                        </p:tgtEl>
                                      </p:cBhvr>
                                    </p:animEffect>
                                    <p:anim calcmode="lin" valueType="num">
                                      <p:cBhvr>
                                        <p:cTn id="16" dur="1000" fill="hold"/>
                                        <p:tgtEl>
                                          <p:spTgt spid="229379"/>
                                        </p:tgtEl>
                                        <p:attrNameLst>
                                          <p:attrName>ppt_x</p:attrName>
                                        </p:attrNameLst>
                                      </p:cBhvr>
                                      <p:tavLst>
                                        <p:tav tm="0">
                                          <p:val>
                                            <p:strVal val="#ppt_x"/>
                                          </p:val>
                                        </p:tav>
                                        <p:tav tm="100000">
                                          <p:val>
                                            <p:strVal val="#ppt_x"/>
                                          </p:val>
                                        </p:tav>
                                      </p:tavLst>
                                    </p:anim>
                                    <p:anim calcmode="lin" valueType="num">
                                      <p:cBhvr>
                                        <p:cTn id="17" dur="1000" fill="hold"/>
                                        <p:tgtEl>
                                          <p:spTgt spid="2293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p:bldP spid="229381" grpId="0" animBg="1"/>
      <p:bldP spid="22938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2"/>
          <p:cNvSpPr txBox="1">
            <a:spLocks noChangeArrowheads="1"/>
          </p:cNvSpPr>
          <p:nvPr/>
        </p:nvSpPr>
        <p:spPr bwMode="auto">
          <a:xfrm>
            <a:off x="827088" y="2205038"/>
            <a:ext cx="7561262"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Clr>
                <a:schemeClr val="accent2"/>
              </a:buClr>
              <a:buFont typeface="Wingdings 2" pitchFamily="18" charset="2"/>
              <a:buBlip>
                <a:blip r:embed="rId3"/>
              </a:buBlip>
            </a:pPr>
            <a:r>
              <a:rPr kumimoji="1" lang="zh-CN" altLang="en-US" sz="2000" b="1">
                <a:latin typeface="黑体" pitchFamily="2" charset="-122"/>
                <a:ea typeface="黑体" pitchFamily="2" charset="-122"/>
              </a:rPr>
              <a:t>对你提出的建议或决策有相当把握时，不妨表现出「信心十足」的模样。</a:t>
            </a:r>
          </a:p>
          <a:p>
            <a:pPr algn="just" eaLnBrk="1" hangingPunct="1">
              <a:spcBef>
                <a:spcPct val="50000"/>
              </a:spcBef>
              <a:buClr>
                <a:schemeClr val="accent2"/>
              </a:buClr>
              <a:buFont typeface="Wingdings 2" pitchFamily="18" charset="2"/>
              <a:buBlip>
                <a:blip r:embed="rId3"/>
              </a:buBlip>
            </a:pPr>
            <a:r>
              <a:rPr kumimoji="1" lang="zh-CN" altLang="en-US" sz="2000" b="1">
                <a:latin typeface="黑体" pitchFamily="2" charset="-122"/>
                <a:ea typeface="黑体" pitchFamily="2" charset="-122"/>
              </a:rPr>
              <a:t>提出你的观点、建议时，不妨「简明扼要」。</a:t>
            </a:r>
          </a:p>
          <a:p>
            <a:pPr algn="just" eaLnBrk="1" hangingPunct="1">
              <a:spcBef>
                <a:spcPct val="50000"/>
              </a:spcBef>
              <a:buClr>
                <a:schemeClr val="accent2"/>
              </a:buClr>
              <a:buFont typeface="Wingdings 2" pitchFamily="18" charset="2"/>
              <a:buBlip>
                <a:blip r:embed="rId3"/>
              </a:buBlip>
            </a:pPr>
            <a:r>
              <a:rPr kumimoji="1" lang="zh-CN" altLang="en-US" sz="2000" b="1">
                <a:latin typeface="黑体" pitchFamily="2" charset="-122"/>
                <a:ea typeface="黑体" pitchFamily="2" charset="-122"/>
              </a:rPr>
              <a:t>提供重大消息，最好有「书面资料」或支持性的「证据」。</a:t>
            </a:r>
          </a:p>
          <a:p>
            <a:pPr algn="just" eaLnBrk="1" hangingPunct="1">
              <a:spcBef>
                <a:spcPct val="50000"/>
              </a:spcBef>
              <a:buClr>
                <a:schemeClr val="accent2"/>
              </a:buClr>
              <a:buFont typeface="Wingdings 2" pitchFamily="18" charset="2"/>
              <a:buBlip>
                <a:blip r:embed="rId3"/>
              </a:buBlip>
            </a:pPr>
            <a:r>
              <a:rPr kumimoji="1" lang="zh-CN" altLang="en-US" sz="2000" b="1">
                <a:latin typeface="黑体" pitchFamily="2" charset="-122"/>
                <a:ea typeface="黑体" pitchFamily="2" charset="-122"/>
              </a:rPr>
              <a:t>意见相同时，归功于上司的英明领导。</a:t>
            </a:r>
          </a:p>
          <a:p>
            <a:pPr algn="just" eaLnBrk="1" hangingPunct="1">
              <a:spcBef>
                <a:spcPct val="50000"/>
              </a:spcBef>
              <a:buClr>
                <a:schemeClr val="accent2"/>
              </a:buClr>
              <a:buFont typeface="Wingdings 2" pitchFamily="18" charset="2"/>
              <a:buBlip>
                <a:blip r:embed="rId3"/>
              </a:buBlip>
            </a:pPr>
            <a:r>
              <a:rPr kumimoji="1" lang="zh-CN" altLang="en-US" sz="2000" b="1">
                <a:latin typeface="黑体" pitchFamily="2" charset="-122"/>
                <a:ea typeface="黑体" pitchFamily="2" charset="-122"/>
              </a:rPr>
              <a:t>双方意见相左时，先认同主管，再表达自己的意见，请教上司。</a:t>
            </a:r>
          </a:p>
          <a:p>
            <a:pPr algn="just" eaLnBrk="1" hangingPunct="1">
              <a:spcBef>
                <a:spcPct val="50000"/>
              </a:spcBef>
              <a:buClr>
                <a:schemeClr val="accent2"/>
              </a:buClr>
              <a:buFont typeface="Wingdings 2" pitchFamily="18" charset="2"/>
              <a:buBlip>
                <a:blip r:embed="rId3"/>
              </a:buBlip>
            </a:pPr>
            <a:r>
              <a:rPr kumimoji="1" lang="zh-CN" altLang="en-US" sz="2000" b="1">
                <a:latin typeface="黑体" pitchFamily="2" charset="-122"/>
                <a:ea typeface="黑体" pitchFamily="2" charset="-122"/>
              </a:rPr>
              <a:t>问题十万火急时，赶快敲定时间和老板商讨对策。</a:t>
            </a:r>
          </a:p>
          <a:p>
            <a:pPr algn="just" eaLnBrk="1" hangingPunct="1">
              <a:spcBef>
                <a:spcPct val="50000"/>
              </a:spcBef>
              <a:buClr>
                <a:schemeClr val="accent2"/>
              </a:buClr>
              <a:buFont typeface="Wingdings 2" pitchFamily="18" charset="2"/>
              <a:buBlip>
                <a:blip r:embed="rId3"/>
              </a:buBlip>
            </a:pPr>
            <a:r>
              <a:rPr kumimoji="1" lang="zh-CN" altLang="en-US" sz="2000" b="1">
                <a:latin typeface="黑体" pitchFamily="2" charset="-122"/>
                <a:ea typeface="黑体" pitchFamily="2" charset="-122"/>
              </a:rPr>
              <a:t>切忌「报喜不报忧」：有不利消息，就火速报告。</a:t>
            </a:r>
          </a:p>
          <a:p>
            <a:pPr algn="just" eaLnBrk="1" hangingPunct="1">
              <a:spcBef>
                <a:spcPct val="50000"/>
              </a:spcBef>
              <a:buClr>
                <a:schemeClr val="accent2"/>
              </a:buClr>
              <a:buFont typeface="Wingdings 2" pitchFamily="18" charset="2"/>
              <a:buBlip>
                <a:blip r:embed="rId3"/>
              </a:buBlip>
            </a:pPr>
            <a:r>
              <a:rPr kumimoji="1" lang="zh-CN" altLang="en-US" sz="2000" b="1">
                <a:latin typeface="黑体" pitchFamily="2" charset="-122"/>
                <a:ea typeface="黑体" pitchFamily="2" charset="-122"/>
              </a:rPr>
              <a:t>随时让老板明了状况，特别是在刚出状况之初。 </a:t>
            </a:r>
          </a:p>
        </p:txBody>
      </p:sp>
      <p:sp>
        <p:nvSpPr>
          <p:cNvPr id="68611" name="Rectangle 3"/>
          <p:cNvSpPr>
            <a:spLocks noChangeArrowheads="1"/>
          </p:cNvSpPr>
          <p:nvPr/>
        </p:nvSpPr>
        <p:spPr bwMode="auto">
          <a:xfrm>
            <a:off x="0" y="1123950"/>
            <a:ext cx="5076825"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8612" name="Rectangle 4"/>
          <p:cNvSpPr>
            <a:spLocks noChangeArrowheads="1"/>
          </p:cNvSpPr>
          <p:nvPr/>
        </p:nvSpPr>
        <p:spPr bwMode="auto">
          <a:xfrm>
            <a:off x="34925" y="1079500"/>
            <a:ext cx="511333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和上级沟通时的</a:t>
            </a:r>
            <a:r>
              <a:rPr kumimoji="1" lang="en-US" altLang="zh-CN" sz="3200" b="1">
                <a:solidFill>
                  <a:schemeClr val="bg1"/>
                </a:solidFill>
                <a:latin typeface="黑体" pitchFamily="2" charset="-122"/>
                <a:ea typeface="黑体" pitchFamily="2" charset="-122"/>
              </a:rPr>
              <a:t>15</a:t>
            </a:r>
            <a:r>
              <a:rPr kumimoji="1" lang="zh-CN" altLang="en-US" sz="3200" b="1">
                <a:solidFill>
                  <a:schemeClr val="bg1"/>
                </a:solidFill>
                <a:latin typeface="黑体" pitchFamily="2" charset="-122"/>
                <a:ea typeface="黑体" pitchFamily="2" charset="-122"/>
              </a:rPr>
              <a:t>个建议</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30402"/>
                                        </p:tgtEl>
                                        <p:attrNameLst>
                                          <p:attrName>style.visibility</p:attrName>
                                        </p:attrNameLst>
                                      </p:cBhvr>
                                      <p:to>
                                        <p:strVal val="visible"/>
                                      </p:to>
                                    </p:set>
                                    <p:animEffect transition="in" filter="slide(fromLeft)">
                                      <p:cBhvr>
                                        <p:cTn id="7" dur="1000"/>
                                        <p:tgtEl>
                                          <p:spTgt spid="230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idx="4294967295"/>
          </p:nvPr>
        </p:nvSpPr>
        <p:spPr bwMode="auto">
          <a:xfrm>
            <a:off x="3024188" y="3465513"/>
            <a:ext cx="6119812" cy="1042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l" eaLnBrk="1" hangingPunct="1">
              <a:lnSpc>
                <a:spcPct val="120000"/>
              </a:lnSpc>
            </a:pPr>
            <a:r>
              <a:rPr kumimoji="1" lang="en-US" altLang="zh-CN" sz="2400" b="1" smtClean="0">
                <a:solidFill>
                  <a:schemeClr val="tx1"/>
                </a:solidFill>
                <a:latin typeface="黑体" pitchFamily="2" charset="-122"/>
                <a:ea typeface="黑体" pitchFamily="2" charset="-122"/>
              </a:rPr>
              <a:t>    </a:t>
            </a:r>
            <a:r>
              <a:rPr kumimoji="1" lang="zh-CN" altLang="en-US" sz="2400" b="1" smtClean="0">
                <a:solidFill>
                  <a:schemeClr val="tx1"/>
                </a:solidFill>
                <a:latin typeface="黑体" pitchFamily="2" charset="-122"/>
                <a:ea typeface="黑体" pitchFamily="2" charset="-122"/>
              </a:rPr>
              <a:t>平行沟通是指在组织内各阶层间横向的一种沟通程序。</a:t>
            </a:r>
          </a:p>
        </p:txBody>
      </p:sp>
      <p:sp>
        <p:nvSpPr>
          <p:cNvPr id="258051" name="Rectangle 3"/>
          <p:cNvSpPr>
            <a:spLocks noChangeArrowheads="1"/>
          </p:cNvSpPr>
          <p:nvPr/>
        </p:nvSpPr>
        <p:spPr bwMode="auto">
          <a:xfrm>
            <a:off x="34925" y="2663825"/>
            <a:ext cx="4537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4800" b="1">
                <a:solidFill>
                  <a:srgbClr val="CC0000"/>
                </a:solidFill>
                <a:latin typeface="黑体" pitchFamily="2" charset="-122"/>
                <a:ea typeface="黑体" pitchFamily="2" charset="-122"/>
              </a:rPr>
              <a:t>平行沟通</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8051"/>
                                        </p:tgtEl>
                                        <p:attrNameLst>
                                          <p:attrName>style.visibility</p:attrName>
                                        </p:attrNameLst>
                                      </p:cBhvr>
                                      <p:to>
                                        <p:strVal val="visible"/>
                                      </p:to>
                                    </p:set>
                                    <p:animEffect transition="in" filter="fade">
                                      <p:cBhvr>
                                        <p:cTn id="7" dur="1000"/>
                                        <p:tgtEl>
                                          <p:spTgt spid="258051"/>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8050"/>
                                        </p:tgtEl>
                                        <p:attrNameLst>
                                          <p:attrName>style.visibility</p:attrName>
                                        </p:attrNameLst>
                                      </p:cBhvr>
                                      <p:to>
                                        <p:strVal val="visible"/>
                                      </p:to>
                                    </p:set>
                                    <p:animEffect transition="in" filter="fade">
                                      <p:cBhvr>
                                        <p:cTn id="11" dur="1000"/>
                                        <p:tgtEl>
                                          <p:spTgt spid="258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0" grpId="0"/>
      <p:bldP spid="25805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p:cNvSpPr txBox="1">
            <a:spLocks noChangeArrowheads="1"/>
          </p:cNvSpPr>
          <p:nvPr/>
        </p:nvSpPr>
        <p:spPr bwMode="auto">
          <a:xfrm>
            <a:off x="1331913" y="2924175"/>
            <a:ext cx="6840537"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50000"/>
              </a:lnSpc>
              <a:spcBef>
                <a:spcPct val="50000"/>
              </a:spcBef>
              <a:buClr>
                <a:schemeClr val="accent2"/>
              </a:buClr>
              <a:buFont typeface="Wingdings 2" pitchFamily="18" charset="2"/>
              <a:buBlip>
                <a:blip r:embed="rId3"/>
              </a:buBlip>
            </a:pPr>
            <a:r>
              <a:rPr kumimoji="1" lang="zh-CN" altLang="en-US" sz="2400" b="1">
                <a:latin typeface="黑体" pitchFamily="2" charset="-122"/>
                <a:ea typeface="黑体" pitchFamily="2" charset="-122"/>
              </a:rPr>
              <a:t>跨部门沟通，要先取得其主管的许可。</a:t>
            </a:r>
          </a:p>
          <a:p>
            <a:pPr algn="just" eaLnBrk="1" hangingPunct="1">
              <a:lnSpc>
                <a:spcPct val="150000"/>
              </a:lnSpc>
              <a:spcBef>
                <a:spcPct val="50000"/>
              </a:spcBef>
              <a:buClr>
                <a:schemeClr val="accent2"/>
              </a:buClr>
              <a:buFont typeface="Wingdings 2" pitchFamily="18" charset="2"/>
              <a:buBlip>
                <a:blip r:embed="rId3"/>
              </a:buBlip>
            </a:pPr>
            <a:r>
              <a:rPr kumimoji="1" lang="zh-CN" altLang="en-US" sz="2400" b="1">
                <a:latin typeface="黑体" pitchFamily="2" charset="-122"/>
                <a:ea typeface="黑体" pitchFamily="2" charset="-122"/>
              </a:rPr>
              <a:t>每一个沟通者，要将重要结果向其主管报告。</a:t>
            </a:r>
            <a:r>
              <a:rPr kumimoji="1" lang="zh-CN" altLang="en-US" sz="2000" b="1">
                <a:latin typeface="黑体" pitchFamily="2" charset="-122"/>
                <a:ea typeface="黑体" pitchFamily="2" charset="-122"/>
              </a:rPr>
              <a:t> </a:t>
            </a:r>
          </a:p>
        </p:txBody>
      </p:sp>
      <p:sp>
        <p:nvSpPr>
          <p:cNvPr id="232452" name="Rectangle 4"/>
          <p:cNvSpPr>
            <a:spLocks noChangeArrowheads="1"/>
          </p:cNvSpPr>
          <p:nvPr/>
        </p:nvSpPr>
        <p:spPr bwMode="auto">
          <a:xfrm>
            <a:off x="0" y="1123950"/>
            <a:ext cx="5076825"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32453" name="Rectangle 5"/>
          <p:cNvSpPr>
            <a:spLocks noChangeArrowheads="1"/>
          </p:cNvSpPr>
          <p:nvPr/>
        </p:nvSpPr>
        <p:spPr bwMode="auto">
          <a:xfrm>
            <a:off x="34925" y="1079500"/>
            <a:ext cx="511333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如何创造良好沟通的情境</a:t>
            </a:r>
          </a:p>
        </p:txBody>
      </p:sp>
      <p:sp>
        <p:nvSpPr>
          <p:cNvPr id="232454" name="Rectangle 6"/>
          <p:cNvSpPr>
            <a:spLocks noChangeArrowheads="1"/>
          </p:cNvSpPr>
          <p:nvPr/>
        </p:nvSpPr>
        <p:spPr bwMode="auto">
          <a:xfrm>
            <a:off x="5003800" y="620713"/>
            <a:ext cx="140811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9600" b="1">
                <a:solidFill>
                  <a:srgbClr val="CC0000"/>
                </a:solidFill>
                <a:latin typeface="Tahoma" pitchFamily="34" charset="0"/>
                <a:ea typeface="黑体" pitchFamily="2" charset="-122"/>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1000"/>
                            </p:stCondLst>
                            <p:childTnLst>
                              <p:par>
                                <p:cTn id="5" presetID="22" presetClass="entr" presetSubtype="8" fill="hold" grpId="0" nodeType="afterEffect">
                                  <p:stCondLst>
                                    <p:cond delay="0"/>
                                  </p:stCondLst>
                                  <p:childTnLst>
                                    <p:set>
                                      <p:cBhvr>
                                        <p:cTn id="6" dur="1" fill="hold">
                                          <p:stCondLst>
                                            <p:cond delay="0"/>
                                          </p:stCondLst>
                                        </p:cTn>
                                        <p:tgtEl>
                                          <p:spTgt spid="232452"/>
                                        </p:tgtEl>
                                        <p:attrNameLst>
                                          <p:attrName>style.visibility</p:attrName>
                                        </p:attrNameLst>
                                      </p:cBhvr>
                                      <p:to>
                                        <p:strVal val="visible"/>
                                      </p:to>
                                    </p:set>
                                    <p:animEffect transition="in" filter="wipe(left)">
                                      <p:cBhvr>
                                        <p:cTn id="7" dur="500"/>
                                        <p:tgtEl>
                                          <p:spTgt spid="232452"/>
                                        </p:tgtEl>
                                      </p:cBhvr>
                                    </p:animEffect>
                                  </p:childTnLst>
                                </p:cTn>
                              </p:par>
                            </p:childTnLst>
                          </p:cTn>
                        </p:par>
                        <p:par>
                          <p:cTn id="8" fill="hold" nodeType="afterGroup">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32453"/>
                                        </p:tgtEl>
                                        <p:attrNameLst>
                                          <p:attrName>style.visibility</p:attrName>
                                        </p:attrNameLst>
                                      </p:cBhvr>
                                      <p:to>
                                        <p:strVal val="visible"/>
                                      </p:to>
                                    </p:set>
                                    <p:animEffect transition="in" filter="fade">
                                      <p:cBhvr>
                                        <p:cTn id="11" dur="1000"/>
                                        <p:tgtEl>
                                          <p:spTgt spid="23245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2454"/>
                                        </p:tgtEl>
                                        <p:attrNameLst>
                                          <p:attrName>style.visibility</p:attrName>
                                        </p:attrNameLst>
                                      </p:cBhvr>
                                      <p:to>
                                        <p:strVal val="visible"/>
                                      </p:to>
                                    </p:set>
                                    <p:animEffect transition="in" filter="fade">
                                      <p:cBhvr>
                                        <p:cTn id="14" dur="1000"/>
                                        <p:tgtEl>
                                          <p:spTgt spid="232454"/>
                                        </p:tgtEl>
                                      </p:cBhvr>
                                    </p:animEffect>
                                  </p:childTnLst>
                                </p:cTn>
                              </p:par>
                            </p:childTnLst>
                          </p:cTn>
                        </p:par>
                        <p:par>
                          <p:cTn id="15" fill="hold" nodeType="afterGroup">
                            <p:stCondLst>
                              <p:cond delay="2500"/>
                            </p:stCondLst>
                            <p:childTnLst>
                              <p:par>
                                <p:cTn id="16" presetID="22" presetClass="entr" presetSubtype="8" fill="hold" grpId="0" nodeType="afterEffect">
                                  <p:stCondLst>
                                    <p:cond delay="0"/>
                                  </p:stCondLst>
                                  <p:childTnLst>
                                    <p:set>
                                      <p:cBhvr>
                                        <p:cTn id="17" dur="1" fill="hold">
                                          <p:stCondLst>
                                            <p:cond delay="0"/>
                                          </p:stCondLst>
                                        </p:cTn>
                                        <p:tgtEl>
                                          <p:spTgt spid="232450"/>
                                        </p:tgtEl>
                                        <p:attrNameLst>
                                          <p:attrName>style.visibility</p:attrName>
                                        </p:attrNameLst>
                                      </p:cBhvr>
                                      <p:to>
                                        <p:strVal val="visible"/>
                                      </p:to>
                                    </p:set>
                                    <p:animEffect transition="in" filter="wipe(left)">
                                      <p:cBhvr>
                                        <p:cTn id="18" dur="500"/>
                                        <p:tgtEl>
                                          <p:spTgt spid="232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p:bldP spid="232452" grpId="0" animBg="1"/>
      <p:bldP spid="232453" grpId="0"/>
      <p:bldP spid="2324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descr="yiy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9144000" cy="687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Rectangle 7"/>
          <p:cNvSpPr>
            <a:spLocks noChangeArrowheads="1"/>
          </p:cNvSpPr>
          <p:nvPr/>
        </p:nvSpPr>
        <p:spPr bwMode="auto">
          <a:xfrm>
            <a:off x="0" y="549275"/>
            <a:ext cx="9166225" cy="1295400"/>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224" name="Rectangle 8"/>
          <p:cNvSpPr>
            <a:spLocks noChangeArrowheads="1"/>
          </p:cNvSpPr>
          <p:nvPr/>
        </p:nvSpPr>
        <p:spPr bwMode="auto">
          <a:xfrm>
            <a:off x="179388" y="546100"/>
            <a:ext cx="22240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solidFill>
                  <a:srgbClr val="CC0000"/>
                </a:solidFill>
                <a:ea typeface="黑体" pitchFamily="2" charset="-122"/>
              </a:rPr>
              <a:t>沟通的意义</a:t>
            </a:r>
          </a:p>
        </p:txBody>
      </p:sp>
      <p:sp>
        <p:nvSpPr>
          <p:cNvPr id="9226" name="Rectangle 10"/>
          <p:cNvSpPr>
            <a:spLocks noChangeArrowheads="1"/>
          </p:cNvSpPr>
          <p:nvPr/>
        </p:nvSpPr>
        <p:spPr bwMode="auto">
          <a:xfrm>
            <a:off x="755650" y="1020763"/>
            <a:ext cx="7561263"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kumimoji="1" lang="zh-CN" altLang="en-US" b="1">
                <a:ea typeface="黑体" pitchFamily="2" charset="-122"/>
              </a:rPr>
              <a:t>沟通是指运用语言、文字或一些特定的非语言行为（指外表、脸部表情、肢体动作），把自己的想法、要求等等表达给对方。</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3"/>
                                        </p:tgtEl>
                                        <p:attrNameLst>
                                          <p:attrName>style.visibility</p:attrName>
                                        </p:attrNameLst>
                                      </p:cBhvr>
                                      <p:to>
                                        <p:strVal val="visible"/>
                                      </p:to>
                                    </p:set>
                                    <p:animEffect transition="in" filter="wipe(left)">
                                      <p:cBhvr>
                                        <p:cTn id="7" dur="500"/>
                                        <p:tgtEl>
                                          <p:spTgt spid="922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224"/>
                                        </p:tgtEl>
                                        <p:attrNameLst>
                                          <p:attrName>style.visibility</p:attrName>
                                        </p:attrNameLst>
                                      </p:cBhvr>
                                      <p:to>
                                        <p:strVal val="visible"/>
                                      </p:to>
                                    </p:set>
                                    <p:animEffect transition="in" filter="fade">
                                      <p:cBhvr>
                                        <p:cTn id="11" dur="1000"/>
                                        <p:tgtEl>
                                          <p:spTgt spid="9224"/>
                                        </p:tgtEl>
                                      </p:cBhvr>
                                    </p:animEffect>
                                  </p:childTnLst>
                                </p:cTn>
                              </p:par>
                            </p:childTnLst>
                          </p:cTn>
                        </p:par>
                        <p:par>
                          <p:cTn id="12" fill="hold" nodeType="afterGroup">
                            <p:stCondLst>
                              <p:cond delay="1500"/>
                            </p:stCondLst>
                            <p:childTnLst>
                              <p:par>
                                <p:cTn id="13" presetID="37" presetClass="entr" presetSubtype="0" fill="hold" grpId="0" nodeType="afterEffect">
                                  <p:stCondLst>
                                    <p:cond delay="0"/>
                                  </p:stCondLst>
                                  <p:childTnLst>
                                    <p:set>
                                      <p:cBhvr>
                                        <p:cTn id="14" dur="1" fill="hold">
                                          <p:stCondLst>
                                            <p:cond delay="0"/>
                                          </p:stCondLst>
                                        </p:cTn>
                                        <p:tgtEl>
                                          <p:spTgt spid="9226"/>
                                        </p:tgtEl>
                                        <p:attrNameLst>
                                          <p:attrName>style.visibility</p:attrName>
                                        </p:attrNameLst>
                                      </p:cBhvr>
                                      <p:to>
                                        <p:strVal val="visible"/>
                                      </p:to>
                                    </p:set>
                                    <p:animEffect transition="in" filter="fade">
                                      <p:cBhvr>
                                        <p:cTn id="15" dur="1000"/>
                                        <p:tgtEl>
                                          <p:spTgt spid="9226"/>
                                        </p:tgtEl>
                                      </p:cBhvr>
                                    </p:animEffect>
                                    <p:anim calcmode="lin" valueType="num">
                                      <p:cBhvr>
                                        <p:cTn id="16" dur="1000" fill="hold"/>
                                        <p:tgtEl>
                                          <p:spTgt spid="9226"/>
                                        </p:tgtEl>
                                        <p:attrNameLst>
                                          <p:attrName>ppt_x</p:attrName>
                                        </p:attrNameLst>
                                      </p:cBhvr>
                                      <p:tavLst>
                                        <p:tav tm="0">
                                          <p:val>
                                            <p:strVal val="#ppt_x"/>
                                          </p:val>
                                        </p:tav>
                                        <p:tav tm="100000">
                                          <p:val>
                                            <p:strVal val="#ppt_x"/>
                                          </p:val>
                                        </p:tav>
                                      </p:tavLst>
                                    </p:anim>
                                    <p:anim calcmode="lin" valueType="num">
                                      <p:cBhvr>
                                        <p:cTn id="17" dur="900" decel="100000" fill="hold"/>
                                        <p:tgtEl>
                                          <p:spTgt spid="922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92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p:bldP spid="92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971550" y="2565400"/>
            <a:ext cx="72723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buClr>
                <a:schemeClr val="accent2"/>
              </a:buClr>
              <a:buFont typeface="Wingdings 2" pitchFamily="18" charset="2"/>
              <a:buBlip>
                <a:blip r:embed="rId3"/>
              </a:buBlip>
            </a:pPr>
            <a:r>
              <a:rPr kumimoji="1" lang="zh-CN" altLang="en-US" sz="2400" b="1">
                <a:latin typeface="黑体" pitchFamily="2" charset="-122"/>
                <a:ea typeface="黑体" pitchFamily="2" charset="-122"/>
              </a:rPr>
              <a:t>同事间要多注意礼节和人际关系。</a:t>
            </a:r>
          </a:p>
          <a:p>
            <a:pPr algn="just" eaLnBrk="1" hangingPunct="1">
              <a:spcBef>
                <a:spcPct val="50000"/>
              </a:spcBef>
              <a:buClr>
                <a:schemeClr val="accent2"/>
              </a:buClr>
              <a:buFont typeface="Wingdings 2" pitchFamily="18" charset="2"/>
              <a:buBlip>
                <a:blip r:embed="rId3"/>
              </a:buBlip>
            </a:pPr>
            <a:r>
              <a:rPr kumimoji="1" lang="zh-CN" altLang="en-US" sz="2400" b="1">
                <a:latin typeface="黑体" pitchFamily="2" charset="-122"/>
                <a:ea typeface="黑体" pitchFamily="2" charset="-122"/>
              </a:rPr>
              <a:t>和跨部门的高阶沟通时，先请我们的同阶主管先打电话或拜会一下。</a:t>
            </a:r>
          </a:p>
          <a:p>
            <a:pPr algn="just" eaLnBrk="1" hangingPunct="1">
              <a:spcBef>
                <a:spcPct val="50000"/>
              </a:spcBef>
              <a:buClr>
                <a:schemeClr val="accent2"/>
              </a:buClr>
              <a:buFont typeface="Wingdings 2" pitchFamily="18" charset="2"/>
              <a:buBlip>
                <a:blip r:embed="rId3"/>
              </a:buBlip>
            </a:pPr>
            <a:r>
              <a:rPr kumimoji="1" lang="zh-CN" altLang="en-US" sz="2400" b="1">
                <a:latin typeface="黑体" pitchFamily="2" charset="-122"/>
                <a:ea typeface="黑体" pitchFamily="2" charset="-122"/>
              </a:rPr>
              <a:t>就事论事，尽量协商出对彼此有利的结果。</a:t>
            </a:r>
          </a:p>
          <a:p>
            <a:pPr algn="just" eaLnBrk="1" hangingPunct="1">
              <a:spcBef>
                <a:spcPct val="50000"/>
              </a:spcBef>
              <a:buClr>
                <a:schemeClr val="accent2"/>
              </a:buClr>
              <a:buFont typeface="Wingdings 2" pitchFamily="18" charset="2"/>
              <a:buBlip>
                <a:blip r:embed="rId3"/>
              </a:buBlip>
            </a:pPr>
            <a:r>
              <a:rPr kumimoji="1" lang="zh-CN" altLang="en-US" sz="2400" b="1">
                <a:latin typeface="黑体" pitchFamily="2" charset="-122"/>
                <a:ea typeface="黑体" pitchFamily="2" charset="-122"/>
              </a:rPr>
              <a:t>有争议时，避免争吵，可请上司出面协商调整。</a:t>
            </a:r>
          </a:p>
          <a:p>
            <a:pPr algn="just" eaLnBrk="1" hangingPunct="1">
              <a:spcBef>
                <a:spcPct val="50000"/>
              </a:spcBef>
              <a:buClr>
                <a:schemeClr val="accent2"/>
              </a:buClr>
              <a:buFont typeface="Wingdings 2" pitchFamily="18" charset="2"/>
              <a:buBlip>
                <a:blip r:embed="rId3"/>
              </a:buBlip>
            </a:pPr>
            <a:r>
              <a:rPr kumimoji="1" lang="zh-CN" altLang="en-US" sz="2400" b="1">
                <a:latin typeface="黑体" pitchFamily="2" charset="-122"/>
                <a:ea typeface="黑体" pitchFamily="2" charset="-122"/>
              </a:rPr>
              <a:t>平时要建立起互助、团队的良好默契。 </a:t>
            </a:r>
          </a:p>
        </p:txBody>
      </p:sp>
      <p:sp>
        <p:nvSpPr>
          <p:cNvPr id="233476" name="Rectangle 4"/>
          <p:cNvSpPr>
            <a:spLocks noChangeArrowheads="1"/>
          </p:cNvSpPr>
          <p:nvPr/>
        </p:nvSpPr>
        <p:spPr bwMode="auto">
          <a:xfrm>
            <a:off x="0" y="1123950"/>
            <a:ext cx="817245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33477" name="Rectangle 5"/>
          <p:cNvSpPr>
            <a:spLocks noChangeArrowheads="1"/>
          </p:cNvSpPr>
          <p:nvPr/>
        </p:nvSpPr>
        <p:spPr bwMode="auto">
          <a:xfrm>
            <a:off x="34925" y="1079500"/>
            <a:ext cx="80660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2800" b="1">
                <a:solidFill>
                  <a:schemeClr val="bg1"/>
                </a:solidFill>
                <a:latin typeface="黑体" pitchFamily="2" charset="-122"/>
                <a:ea typeface="黑体" pitchFamily="2" charset="-122"/>
              </a:rPr>
              <a:t>平行沟通的技巧，也是跨部门沟通的成功要素</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3476"/>
                                        </p:tgtEl>
                                        <p:attrNameLst>
                                          <p:attrName>style.visibility</p:attrName>
                                        </p:attrNameLst>
                                      </p:cBhvr>
                                      <p:to>
                                        <p:strVal val="visible"/>
                                      </p:to>
                                    </p:set>
                                    <p:animEffect transition="in" filter="wipe(left)">
                                      <p:cBhvr>
                                        <p:cTn id="7" dur="500"/>
                                        <p:tgtEl>
                                          <p:spTgt spid="23347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3477"/>
                                        </p:tgtEl>
                                        <p:attrNameLst>
                                          <p:attrName>style.visibility</p:attrName>
                                        </p:attrNameLst>
                                      </p:cBhvr>
                                      <p:to>
                                        <p:strVal val="visible"/>
                                      </p:to>
                                    </p:set>
                                    <p:animEffect transition="in" filter="fade">
                                      <p:cBhvr>
                                        <p:cTn id="11" dur="1000"/>
                                        <p:tgtEl>
                                          <p:spTgt spid="233477"/>
                                        </p:tgtEl>
                                      </p:cBhvr>
                                    </p:animEffect>
                                  </p:childTnLst>
                                </p:cTn>
                              </p:par>
                            </p:childTnLst>
                          </p:cTn>
                        </p:par>
                        <p:par>
                          <p:cTn id="12" fill="hold" nodeType="afterGroup">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233474"/>
                                        </p:tgtEl>
                                        <p:attrNameLst>
                                          <p:attrName>style.visibility</p:attrName>
                                        </p:attrNameLst>
                                      </p:cBhvr>
                                      <p:to>
                                        <p:strVal val="visible"/>
                                      </p:to>
                                    </p:set>
                                    <p:animEffect transition="in" filter="wipe(left)">
                                      <p:cBhvr>
                                        <p:cTn id="15" dur="500"/>
                                        <p:tgtEl>
                                          <p:spTgt spid="233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p:bldP spid="233476" grpId="0" animBg="1"/>
      <p:bldP spid="23347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4" name="Rectangle 4"/>
          <p:cNvSpPr>
            <a:spLocks noChangeArrowheads="1"/>
          </p:cNvSpPr>
          <p:nvPr/>
        </p:nvSpPr>
        <p:spPr bwMode="auto">
          <a:xfrm>
            <a:off x="0" y="1123950"/>
            <a:ext cx="3851275"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35525" name="Rectangle 5"/>
          <p:cNvSpPr>
            <a:spLocks noChangeArrowheads="1"/>
          </p:cNvSpPr>
          <p:nvPr/>
        </p:nvSpPr>
        <p:spPr bwMode="auto">
          <a:xfrm>
            <a:off x="34925" y="1079500"/>
            <a:ext cx="511333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a:solidFill>
                  <a:schemeClr val="bg1"/>
                </a:solidFill>
                <a:latin typeface="黑体" pitchFamily="2" charset="-122"/>
                <a:ea typeface="黑体" pitchFamily="2" charset="-122"/>
              </a:rPr>
              <a:t>沟通三要、三不要</a:t>
            </a:r>
          </a:p>
        </p:txBody>
      </p:sp>
      <p:sp>
        <p:nvSpPr>
          <p:cNvPr id="235526" name="Rectangle 6"/>
          <p:cNvSpPr>
            <a:spLocks noChangeArrowheads="1"/>
          </p:cNvSpPr>
          <p:nvPr/>
        </p:nvSpPr>
        <p:spPr bwMode="auto">
          <a:xfrm>
            <a:off x="4500563" y="2165350"/>
            <a:ext cx="3167062"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61950" indent="-361950">
              <a:lnSpc>
                <a:spcPct val="150000"/>
              </a:lnSpc>
              <a:spcBef>
                <a:spcPct val="50000"/>
              </a:spcBef>
              <a:buClr>
                <a:srgbClr val="FF9900"/>
              </a:buClr>
              <a:buFont typeface="Wingdings" pitchFamily="2" charset="2"/>
              <a:buBlip>
                <a:blip r:embed="rId3"/>
              </a:buBlip>
            </a:pPr>
            <a:r>
              <a:rPr kumimoji="1" lang="zh-CN" altLang="en-US" sz="2000" b="1">
                <a:ea typeface="黑体" pitchFamily="2" charset="-122"/>
              </a:rPr>
              <a:t>赞美与鼓励的话要说</a:t>
            </a:r>
          </a:p>
          <a:p>
            <a:pPr marL="361950" indent="-361950">
              <a:lnSpc>
                <a:spcPct val="150000"/>
              </a:lnSpc>
              <a:spcBef>
                <a:spcPct val="50000"/>
              </a:spcBef>
              <a:buClr>
                <a:srgbClr val="FF9900"/>
              </a:buClr>
              <a:buFont typeface="Wingdings" pitchFamily="2" charset="2"/>
              <a:buBlip>
                <a:blip r:embed="rId3"/>
              </a:buBlip>
            </a:pPr>
            <a:r>
              <a:rPr kumimoji="1" lang="zh-CN" altLang="en-US" sz="2000" b="1">
                <a:ea typeface="黑体" pitchFamily="2" charset="-122"/>
              </a:rPr>
              <a:t>感激与幽默的话要说</a:t>
            </a:r>
          </a:p>
          <a:p>
            <a:pPr marL="361950" indent="-361950">
              <a:lnSpc>
                <a:spcPct val="150000"/>
              </a:lnSpc>
              <a:spcBef>
                <a:spcPct val="50000"/>
              </a:spcBef>
              <a:buClr>
                <a:srgbClr val="FF9900"/>
              </a:buClr>
              <a:buFont typeface="Wingdings" pitchFamily="2" charset="2"/>
              <a:buBlip>
                <a:blip r:embed="rId3"/>
              </a:buBlip>
            </a:pPr>
            <a:r>
              <a:rPr kumimoji="1" lang="zh-CN" altLang="en-US" sz="2000" b="1">
                <a:ea typeface="黑体" pitchFamily="2" charset="-122"/>
              </a:rPr>
              <a:t>与人格有关的话要说</a:t>
            </a:r>
          </a:p>
        </p:txBody>
      </p:sp>
      <p:sp>
        <p:nvSpPr>
          <p:cNvPr id="235527" name="Rectangle 7"/>
          <p:cNvSpPr>
            <a:spLocks noChangeArrowheads="1"/>
          </p:cNvSpPr>
          <p:nvPr/>
        </p:nvSpPr>
        <p:spPr bwMode="auto">
          <a:xfrm>
            <a:off x="4500563" y="4468813"/>
            <a:ext cx="372745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61950" indent="-361950">
              <a:lnSpc>
                <a:spcPct val="150000"/>
              </a:lnSpc>
              <a:spcBef>
                <a:spcPct val="50000"/>
              </a:spcBef>
              <a:buClr>
                <a:srgbClr val="FF9900"/>
              </a:buClr>
              <a:buFont typeface="Wingdings" pitchFamily="2" charset="2"/>
              <a:buBlip>
                <a:blip r:embed="rId3"/>
              </a:buBlip>
            </a:pPr>
            <a:r>
              <a:rPr kumimoji="1" lang="zh-CN" altLang="en-US" sz="2000" b="1">
                <a:ea typeface="黑体" pitchFamily="2" charset="-122"/>
              </a:rPr>
              <a:t>没有准备的话不要说</a:t>
            </a:r>
          </a:p>
          <a:p>
            <a:pPr marL="361950" indent="-361950">
              <a:lnSpc>
                <a:spcPct val="150000"/>
              </a:lnSpc>
              <a:spcBef>
                <a:spcPct val="50000"/>
              </a:spcBef>
              <a:buClr>
                <a:srgbClr val="FF9900"/>
              </a:buClr>
              <a:buFont typeface="Wingdings" pitchFamily="2" charset="2"/>
              <a:buBlip>
                <a:blip r:embed="rId3"/>
              </a:buBlip>
            </a:pPr>
            <a:r>
              <a:rPr kumimoji="1" lang="zh-CN" altLang="en-US" sz="2000" b="1">
                <a:ea typeface="黑体" pitchFamily="2" charset="-122"/>
              </a:rPr>
              <a:t>没有依据与数据的话不要说</a:t>
            </a:r>
          </a:p>
          <a:p>
            <a:pPr marL="361950" indent="-361950">
              <a:lnSpc>
                <a:spcPct val="150000"/>
              </a:lnSpc>
              <a:spcBef>
                <a:spcPct val="50000"/>
              </a:spcBef>
              <a:buClr>
                <a:srgbClr val="FF9900"/>
              </a:buClr>
              <a:buFont typeface="Wingdings" pitchFamily="2" charset="2"/>
              <a:buBlip>
                <a:blip r:embed="rId3"/>
              </a:buBlip>
            </a:pPr>
            <a:r>
              <a:rPr kumimoji="1" lang="zh-CN" altLang="en-US" sz="2000" b="1">
                <a:ea typeface="黑体" pitchFamily="2" charset="-122"/>
              </a:rPr>
              <a:t>情绪欠佳的时候不要说</a:t>
            </a:r>
          </a:p>
        </p:txBody>
      </p:sp>
      <p:sp>
        <p:nvSpPr>
          <p:cNvPr id="235529" name="WordArt 9"/>
          <p:cNvSpPr>
            <a:spLocks noChangeArrowheads="1" noChangeShapeType="1" noTextEdit="1"/>
          </p:cNvSpPr>
          <p:nvPr/>
        </p:nvSpPr>
        <p:spPr bwMode="auto">
          <a:xfrm>
            <a:off x="1979613" y="2420938"/>
            <a:ext cx="1871662" cy="15113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600" b="1" kern="10">
                <a:gradFill rotWithShape="1">
                  <a:gsLst>
                    <a:gs pos="0">
                      <a:srgbClr val="FF0000"/>
                    </a:gs>
                    <a:gs pos="100000">
                      <a:srgbClr val="CC0000"/>
                    </a:gs>
                  </a:gsLst>
                  <a:path path="rect">
                    <a:fillToRect r="100000" b="100000"/>
                  </a:path>
                </a:gradFill>
                <a:effectLst>
                  <a:outerShdw dist="35921" dir="2700000" algn="ctr" rotWithShape="0">
                    <a:srgbClr val="C0C0C0">
                      <a:alpha val="79999"/>
                    </a:srgbClr>
                  </a:outerShdw>
                </a:effectLst>
                <a:latin typeface="Arial"/>
                <a:cs typeface="Arial"/>
              </a:rPr>
              <a:t>yes</a:t>
            </a:r>
            <a:endParaRPr lang="zh-CN" altLang="en-US" sz="3600" b="1" kern="10">
              <a:gradFill rotWithShape="1">
                <a:gsLst>
                  <a:gs pos="0">
                    <a:srgbClr val="FF0000"/>
                  </a:gs>
                  <a:gs pos="100000">
                    <a:srgbClr val="CC0000"/>
                  </a:gs>
                </a:gsLst>
                <a:path path="rect">
                  <a:fillToRect r="100000" b="100000"/>
                </a:path>
              </a:gradFill>
              <a:effectLst>
                <a:outerShdw dist="35921" dir="2700000" algn="ctr" rotWithShape="0">
                  <a:srgbClr val="C0C0C0">
                    <a:alpha val="79999"/>
                  </a:srgbClr>
                </a:outerShdw>
              </a:effectLst>
              <a:latin typeface="Arial"/>
              <a:cs typeface="Arial"/>
            </a:endParaRPr>
          </a:p>
        </p:txBody>
      </p:sp>
      <p:sp>
        <p:nvSpPr>
          <p:cNvPr id="235530" name="WordArt 10"/>
          <p:cNvSpPr>
            <a:spLocks noChangeArrowheads="1" noChangeShapeType="1" noTextEdit="1"/>
          </p:cNvSpPr>
          <p:nvPr/>
        </p:nvSpPr>
        <p:spPr bwMode="auto">
          <a:xfrm>
            <a:off x="1979613" y="4652963"/>
            <a:ext cx="1871662" cy="15113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600" b="1" kern="10">
                <a:gradFill rotWithShape="1">
                  <a:gsLst>
                    <a:gs pos="0">
                      <a:srgbClr val="FF0000"/>
                    </a:gs>
                    <a:gs pos="100000">
                      <a:srgbClr val="CC0000"/>
                    </a:gs>
                  </a:gsLst>
                  <a:path path="rect">
                    <a:fillToRect r="100000" b="100000"/>
                  </a:path>
                </a:gradFill>
                <a:effectLst>
                  <a:outerShdw dist="35921" dir="2700000" algn="ctr" rotWithShape="0">
                    <a:srgbClr val="C0C0C0">
                      <a:alpha val="79999"/>
                    </a:srgbClr>
                  </a:outerShdw>
                </a:effectLst>
                <a:latin typeface="Arial"/>
                <a:cs typeface="Arial"/>
              </a:rPr>
              <a:t>no</a:t>
            </a:r>
            <a:endParaRPr lang="zh-CN" altLang="en-US" sz="3600" b="1" kern="10">
              <a:gradFill rotWithShape="1">
                <a:gsLst>
                  <a:gs pos="0">
                    <a:srgbClr val="FF0000"/>
                  </a:gs>
                  <a:gs pos="100000">
                    <a:srgbClr val="CC0000"/>
                  </a:gs>
                </a:gsLst>
                <a:path path="rect">
                  <a:fillToRect r="100000" b="100000"/>
                </a:path>
              </a:gradFill>
              <a:effectLst>
                <a:outerShdw dist="35921" dir="2700000" algn="ctr" rotWithShape="0">
                  <a:srgbClr val="C0C0C0">
                    <a:alpha val="79999"/>
                  </a:srgbClr>
                </a:outerShdw>
              </a:effectLst>
              <a:latin typeface="Arial"/>
              <a:cs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5524"/>
                                        </p:tgtEl>
                                        <p:attrNameLst>
                                          <p:attrName>style.visibility</p:attrName>
                                        </p:attrNameLst>
                                      </p:cBhvr>
                                      <p:to>
                                        <p:strVal val="visible"/>
                                      </p:to>
                                    </p:set>
                                    <p:animEffect transition="in" filter="wipe(left)">
                                      <p:cBhvr>
                                        <p:cTn id="7" dur="500"/>
                                        <p:tgtEl>
                                          <p:spTgt spid="23552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5525"/>
                                        </p:tgtEl>
                                        <p:attrNameLst>
                                          <p:attrName>style.visibility</p:attrName>
                                        </p:attrNameLst>
                                      </p:cBhvr>
                                      <p:to>
                                        <p:strVal val="visible"/>
                                      </p:to>
                                    </p:set>
                                    <p:animEffect transition="in" filter="fade">
                                      <p:cBhvr>
                                        <p:cTn id="11" dur="1000"/>
                                        <p:tgtEl>
                                          <p:spTgt spid="235525"/>
                                        </p:tgtEl>
                                      </p:cBhvr>
                                    </p:animEffect>
                                  </p:childTnLst>
                                </p:cTn>
                              </p:par>
                            </p:childTnLst>
                          </p:cTn>
                        </p:par>
                        <p:par>
                          <p:cTn id="12" fill="hold" nodeType="afterGroup">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35529"/>
                                        </p:tgtEl>
                                        <p:attrNameLst>
                                          <p:attrName>style.visibility</p:attrName>
                                        </p:attrNameLst>
                                      </p:cBhvr>
                                      <p:to>
                                        <p:strVal val="visible"/>
                                      </p:to>
                                    </p:set>
                                    <p:animEffect transition="in" filter="fade">
                                      <p:cBhvr>
                                        <p:cTn id="15" dur="1000"/>
                                        <p:tgtEl>
                                          <p:spTgt spid="235529"/>
                                        </p:tgtEl>
                                      </p:cBhvr>
                                    </p:animEffect>
                                  </p:childTnLst>
                                </p:cTn>
                              </p:par>
                            </p:childTnLst>
                          </p:cTn>
                        </p:par>
                        <p:par>
                          <p:cTn id="16" fill="hold" nodeType="afterGroup">
                            <p:stCondLst>
                              <p:cond delay="2500"/>
                            </p:stCondLst>
                            <p:childTnLst>
                              <p:par>
                                <p:cTn id="17" presetID="12" presetClass="entr" presetSubtype="2" fill="hold" grpId="0" nodeType="afterEffect">
                                  <p:stCondLst>
                                    <p:cond delay="0"/>
                                  </p:stCondLst>
                                  <p:childTnLst>
                                    <p:set>
                                      <p:cBhvr>
                                        <p:cTn id="18" dur="1" fill="hold">
                                          <p:stCondLst>
                                            <p:cond delay="0"/>
                                          </p:stCondLst>
                                        </p:cTn>
                                        <p:tgtEl>
                                          <p:spTgt spid="235526"/>
                                        </p:tgtEl>
                                        <p:attrNameLst>
                                          <p:attrName>style.visibility</p:attrName>
                                        </p:attrNameLst>
                                      </p:cBhvr>
                                      <p:to>
                                        <p:strVal val="visible"/>
                                      </p:to>
                                    </p:set>
                                    <p:animEffect transition="in" filter="slide(fromRight)">
                                      <p:cBhvr>
                                        <p:cTn id="19" dur="500"/>
                                        <p:tgtEl>
                                          <p:spTgt spid="2355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5530"/>
                                        </p:tgtEl>
                                        <p:attrNameLst>
                                          <p:attrName>style.visibility</p:attrName>
                                        </p:attrNameLst>
                                      </p:cBhvr>
                                      <p:to>
                                        <p:strVal val="visible"/>
                                      </p:to>
                                    </p:set>
                                    <p:animEffect transition="in" filter="fade">
                                      <p:cBhvr>
                                        <p:cTn id="24" dur="1000"/>
                                        <p:tgtEl>
                                          <p:spTgt spid="235530"/>
                                        </p:tgtEl>
                                      </p:cBhvr>
                                    </p:animEffect>
                                  </p:childTnLst>
                                </p:cTn>
                              </p:par>
                            </p:childTnLst>
                          </p:cTn>
                        </p:par>
                        <p:par>
                          <p:cTn id="25" fill="hold" nodeType="afterGroup">
                            <p:stCondLst>
                              <p:cond delay="1000"/>
                            </p:stCondLst>
                            <p:childTnLst>
                              <p:par>
                                <p:cTn id="26" presetID="12" presetClass="entr" presetSubtype="2" fill="hold" grpId="0" nodeType="afterEffect">
                                  <p:stCondLst>
                                    <p:cond delay="0"/>
                                  </p:stCondLst>
                                  <p:childTnLst>
                                    <p:set>
                                      <p:cBhvr>
                                        <p:cTn id="27" dur="1" fill="hold">
                                          <p:stCondLst>
                                            <p:cond delay="0"/>
                                          </p:stCondLst>
                                        </p:cTn>
                                        <p:tgtEl>
                                          <p:spTgt spid="235527"/>
                                        </p:tgtEl>
                                        <p:attrNameLst>
                                          <p:attrName>style.visibility</p:attrName>
                                        </p:attrNameLst>
                                      </p:cBhvr>
                                      <p:to>
                                        <p:strVal val="visible"/>
                                      </p:to>
                                    </p:set>
                                    <p:animEffect transition="in" filter="slide(fromRight)">
                                      <p:cBhvr>
                                        <p:cTn id="28" dur="500"/>
                                        <p:tgtEl>
                                          <p:spTgt spid="235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4" grpId="0" animBg="1"/>
      <p:bldP spid="235525" grpId="0"/>
      <p:bldP spid="235526" grpId="0"/>
      <p:bldP spid="235527" grpId="0"/>
      <p:bldP spid="235529" grpId="0" animBg="1"/>
      <p:bldP spid="23553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3" name="Rectangle 7"/>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6978" name="Text Box 2"/>
          <p:cNvSpPr txBox="1">
            <a:spLocks noChangeArrowheads="1"/>
          </p:cNvSpPr>
          <p:nvPr/>
        </p:nvSpPr>
        <p:spPr bwMode="auto">
          <a:xfrm>
            <a:off x="468313" y="2781300"/>
            <a:ext cx="56880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0000"/>
              </a:lnSpc>
              <a:spcBef>
                <a:spcPct val="20000"/>
              </a:spcBef>
              <a:buFontTx/>
              <a:buChar char="•"/>
            </a:pPr>
            <a:r>
              <a:rPr kumimoji="1" lang="zh-CN" altLang="en-US" sz="2000" b="1">
                <a:latin typeface="黑体" pitchFamily="2" charset="-122"/>
                <a:ea typeface="黑体" pitchFamily="2" charset="-122"/>
              </a:rPr>
              <a:t>关于这个，你还有什么可以告诉我的呢？</a:t>
            </a:r>
          </a:p>
          <a:p>
            <a:pPr>
              <a:lnSpc>
                <a:spcPct val="120000"/>
              </a:lnSpc>
              <a:spcBef>
                <a:spcPct val="20000"/>
              </a:spcBef>
              <a:buFontTx/>
              <a:buChar char="•"/>
            </a:pPr>
            <a:r>
              <a:rPr kumimoji="1" lang="zh-CN" altLang="en-US" sz="2000" b="1">
                <a:latin typeface="黑体" pitchFamily="2" charset="-122"/>
                <a:ea typeface="黑体" pitchFamily="2" charset="-122"/>
              </a:rPr>
              <a:t>你觉得，什么是最大的问题呢？</a:t>
            </a:r>
          </a:p>
          <a:p>
            <a:pPr>
              <a:lnSpc>
                <a:spcPct val="120000"/>
              </a:lnSpc>
              <a:spcBef>
                <a:spcPct val="20000"/>
              </a:spcBef>
              <a:buFontTx/>
              <a:buChar char="•"/>
            </a:pPr>
            <a:r>
              <a:rPr kumimoji="1" lang="zh-CN" altLang="en-US" sz="2000" b="1">
                <a:latin typeface="黑体" pitchFamily="2" charset="-122"/>
                <a:ea typeface="黑体" pitchFamily="2" charset="-122"/>
              </a:rPr>
              <a:t>那表示有什么更重要的事情呢？</a:t>
            </a:r>
          </a:p>
          <a:p>
            <a:pPr>
              <a:lnSpc>
                <a:spcPct val="120000"/>
              </a:lnSpc>
              <a:spcBef>
                <a:spcPct val="20000"/>
              </a:spcBef>
              <a:buFontTx/>
              <a:buChar char="•"/>
            </a:pPr>
            <a:r>
              <a:rPr kumimoji="1" lang="zh-CN" altLang="en-US" sz="2000" b="1">
                <a:latin typeface="黑体" pitchFamily="2" charset="-122"/>
                <a:ea typeface="黑体" pitchFamily="2" charset="-122"/>
              </a:rPr>
              <a:t>有没有从另一个角度去观察呢？</a:t>
            </a:r>
          </a:p>
          <a:p>
            <a:pPr>
              <a:lnSpc>
                <a:spcPct val="120000"/>
              </a:lnSpc>
              <a:spcBef>
                <a:spcPct val="20000"/>
              </a:spcBef>
              <a:buFontTx/>
              <a:buChar char="•"/>
            </a:pPr>
            <a:r>
              <a:rPr kumimoji="1" lang="zh-CN" altLang="en-US" sz="2000" b="1">
                <a:latin typeface="Times New Roman" pitchFamily="18" charset="0"/>
                <a:ea typeface="黑体" pitchFamily="2" charset="-122"/>
              </a:rPr>
              <a:t>“</a:t>
            </a:r>
            <a:r>
              <a:rPr kumimoji="1" lang="en-US" altLang="zh-CN" sz="2000" b="1">
                <a:latin typeface="黑体" pitchFamily="2" charset="-122"/>
                <a:ea typeface="黑体" pitchFamily="2" charset="-122"/>
              </a:rPr>
              <a:t>××</a:t>
            </a:r>
            <a:r>
              <a:rPr kumimoji="1" lang="en-US" altLang="zh-CN" sz="2000" b="1">
                <a:latin typeface="Times New Roman" pitchFamily="18" charset="0"/>
                <a:ea typeface="黑体" pitchFamily="2" charset="-122"/>
              </a:rPr>
              <a:t>”</a:t>
            </a:r>
            <a:r>
              <a:rPr kumimoji="1" lang="zh-CN" altLang="en-US" sz="2000" b="1">
                <a:latin typeface="黑体" pitchFamily="2" charset="-122"/>
                <a:ea typeface="黑体" pitchFamily="2" charset="-122"/>
              </a:rPr>
              <a:t>的反应会是如何呢？</a:t>
            </a:r>
          </a:p>
          <a:p>
            <a:pPr>
              <a:lnSpc>
                <a:spcPct val="120000"/>
              </a:lnSpc>
              <a:spcBef>
                <a:spcPct val="20000"/>
              </a:spcBef>
              <a:buFontTx/>
              <a:buChar char="•"/>
            </a:pPr>
            <a:r>
              <a:rPr kumimoji="1" lang="zh-CN" altLang="en-US" sz="2000" b="1">
                <a:latin typeface="黑体" pitchFamily="2" charset="-122"/>
                <a:ea typeface="黑体" pitchFamily="2" charset="-122"/>
              </a:rPr>
              <a:t>你觉得，</a:t>
            </a:r>
            <a:r>
              <a:rPr kumimoji="1" lang="zh-CN" altLang="en-US" sz="2000" b="1">
                <a:latin typeface="Times New Roman" pitchFamily="18" charset="0"/>
                <a:ea typeface="黑体" pitchFamily="2" charset="-122"/>
              </a:rPr>
              <a:t>“</a:t>
            </a:r>
            <a:r>
              <a:rPr kumimoji="1" lang="en-US" altLang="zh-CN" sz="2000" b="1">
                <a:latin typeface="黑体" pitchFamily="2" charset="-122"/>
                <a:ea typeface="黑体" pitchFamily="2" charset="-122"/>
              </a:rPr>
              <a:t>××</a:t>
            </a:r>
            <a:r>
              <a:rPr kumimoji="1" lang="en-US" altLang="zh-CN" sz="2000" b="1">
                <a:latin typeface="Times New Roman" pitchFamily="18" charset="0"/>
                <a:ea typeface="黑体" pitchFamily="2" charset="-122"/>
              </a:rPr>
              <a:t>”</a:t>
            </a:r>
            <a:r>
              <a:rPr kumimoji="1" lang="zh-CN" altLang="en-US" sz="2000" b="1">
                <a:latin typeface="黑体" pitchFamily="2" charset="-122"/>
                <a:ea typeface="黑体" pitchFamily="2" charset="-122"/>
              </a:rPr>
              <a:t>的能力可以负责些什么呢？</a:t>
            </a:r>
          </a:p>
        </p:txBody>
      </p:sp>
      <p:sp>
        <p:nvSpPr>
          <p:cNvPr id="126980" name="Rectangle 4"/>
          <p:cNvSpPr>
            <a:spLocks noChangeArrowheads="1"/>
          </p:cNvSpPr>
          <p:nvPr/>
        </p:nvSpPr>
        <p:spPr bwMode="auto">
          <a:xfrm>
            <a:off x="34925" y="11969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chemeClr val="bg1"/>
                </a:solidFill>
                <a:ea typeface="黑体" pitchFamily="2" charset="-122"/>
              </a:rPr>
              <a:t>成熟沟通的十大法则</a:t>
            </a:r>
          </a:p>
        </p:txBody>
      </p:sp>
      <p:grpSp>
        <p:nvGrpSpPr>
          <p:cNvPr id="2" name="Group 17"/>
          <p:cNvGrpSpPr>
            <a:grpSpLocks/>
          </p:cNvGrpSpPr>
          <p:nvPr/>
        </p:nvGrpSpPr>
        <p:grpSpPr bwMode="auto">
          <a:xfrm>
            <a:off x="5508625" y="3133725"/>
            <a:ext cx="3524250" cy="3535363"/>
            <a:chOff x="3470" y="1974"/>
            <a:chExt cx="2220" cy="2227"/>
          </a:xfrm>
        </p:grpSpPr>
        <p:pic>
          <p:nvPicPr>
            <p:cNvPr id="73735" name="Picture 15" descr="wenhao"/>
            <p:cNvPicPr>
              <a:picLocks noChangeAspect="1" noChangeArrowheads="1"/>
            </p:cNvPicPr>
            <p:nvPr/>
          </p:nvPicPr>
          <p:blipFill>
            <a:blip r:embed="rId3">
              <a:clrChange>
                <a:clrFrom>
                  <a:srgbClr val="FDFFFE"/>
                </a:clrFrom>
                <a:clrTo>
                  <a:srgbClr val="FDFFFE">
                    <a:alpha val="0"/>
                  </a:srgbClr>
                </a:clrTo>
              </a:clrChange>
              <a:extLst>
                <a:ext uri="{28A0092B-C50C-407E-A947-70E740481C1C}">
                  <a14:useLocalDpi xmlns:a14="http://schemas.microsoft.com/office/drawing/2010/main" val="0"/>
                </a:ext>
              </a:extLst>
            </a:blip>
            <a:srcRect l="1523" t="3253" b="3326"/>
            <a:stretch>
              <a:fillRect/>
            </a:stretch>
          </p:blipFill>
          <p:spPr bwMode="auto">
            <a:xfrm rot="5400000">
              <a:off x="3515" y="2523"/>
              <a:ext cx="1746" cy="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 y="1974"/>
              <a:ext cx="2220" cy="2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6994" name="Rectangle 18"/>
          <p:cNvSpPr>
            <a:spLocks noChangeArrowheads="1"/>
          </p:cNvSpPr>
          <p:nvPr/>
        </p:nvSpPr>
        <p:spPr bwMode="auto">
          <a:xfrm>
            <a:off x="34925" y="2120900"/>
            <a:ext cx="482758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spcBef>
                <a:spcPct val="20000"/>
              </a:spcBef>
            </a:pPr>
            <a:r>
              <a:rPr lang="zh-CN" altLang="en-US" sz="2800" b="1">
                <a:ea typeface="黑体" pitchFamily="2" charset="-122"/>
              </a:rPr>
              <a:t>（一）</a:t>
            </a:r>
            <a:r>
              <a:rPr kumimoji="1" lang="zh-CN" altLang="en-US" sz="2800" b="1">
                <a:ea typeface="黑体" pitchFamily="2" charset="-122"/>
                <a:sym typeface="Webdings" pitchFamily="18" charset="2"/>
              </a:rPr>
              <a:t>以开放性的话语问问题</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26983"/>
                                        </p:tgtEl>
                                        <p:attrNameLst>
                                          <p:attrName>style.visibility</p:attrName>
                                        </p:attrNameLst>
                                      </p:cBhvr>
                                      <p:to>
                                        <p:strVal val="visible"/>
                                      </p:to>
                                    </p:set>
                                    <p:animEffect transition="in" filter="slide(fromLeft)">
                                      <p:cBhvr>
                                        <p:cTn id="7" dur="500"/>
                                        <p:tgtEl>
                                          <p:spTgt spid="12698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6980"/>
                                        </p:tgtEl>
                                        <p:attrNameLst>
                                          <p:attrName>style.visibility</p:attrName>
                                        </p:attrNameLst>
                                      </p:cBhvr>
                                      <p:to>
                                        <p:strVal val="visible"/>
                                      </p:to>
                                    </p:set>
                                    <p:animEffect transition="in" filter="fade">
                                      <p:cBhvr>
                                        <p:cTn id="11" dur="1000"/>
                                        <p:tgtEl>
                                          <p:spTgt spid="126980"/>
                                        </p:tgtEl>
                                      </p:cBhvr>
                                    </p:animEffect>
                                  </p:childTnLst>
                                </p:cTn>
                              </p:par>
                            </p:childTnLst>
                          </p:cTn>
                        </p:par>
                        <p:par>
                          <p:cTn id="12" fill="hold" nodeType="afterGroup">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26994"/>
                                        </p:tgtEl>
                                        <p:attrNameLst>
                                          <p:attrName>style.visibility</p:attrName>
                                        </p:attrNameLst>
                                      </p:cBhvr>
                                      <p:to>
                                        <p:strVal val="visible"/>
                                      </p:to>
                                    </p:set>
                                    <p:animEffect transition="in" filter="wipe(left)">
                                      <p:cBhvr>
                                        <p:cTn id="15" dur="500"/>
                                        <p:tgtEl>
                                          <p:spTgt spid="126994"/>
                                        </p:tgtEl>
                                      </p:cBhvr>
                                    </p:animEffect>
                                  </p:childTnLst>
                                </p:cTn>
                              </p:par>
                            </p:childTnLst>
                          </p:cTn>
                        </p:par>
                        <p:par>
                          <p:cTn id="16" fill="hold" nodeType="afterGroup">
                            <p:stCondLst>
                              <p:cond delay="2000"/>
                            </p:stCondLst>
                            <p:childTnLst>
                              <p:par>
                                <p:cTn id="17" presetID="53"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26978">
                                            <p:txEl>
                                              <p:pRg st="0" end="0"/>
                                            </p:txEl>
                                          </p:spTgt>
                                        </p:tgtEl>
                                        <p:attrNameLst>
                                          <p:attrName>style.visibility</p:attrName>
                                        </p:attrNameLst>
                                      </p:cBhvr>
                                      <p:to>
                                        <p:strVal val="visible"/>
                                      </p:to>
                                    </p:set>
                                    <p:anim calcmode="lin" valueType="num">
                                      <p:cBhvr additive="base">
                                        <p:cTn id="26" dur="500" fill="hold"/>
                                        <p:tgtEl>
                                          <p:spTgt spid="12697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697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126978">
                                            <p:txEl>
                                              <p:pRg st="1" end="1"/>
                                            </p:txEl>
                                          </p:spTgt>
                                        </p:tgtEl>
                                        <p:attrNameLst>
                                          <p:attrName>style.visibility</p:attrName>
                                        </p:attrNameLst>
                                      </p:cBhvr>
                                      <p:to>
                                        <p:strVal val="visible"/>
                                      </p:to>
                                    </p:set>
                                    <p:anim calcmode="lin" valueType="num">
                                      <p:cBhvr additive="base">
                                        <p:cTn id="32" dur="500" fill="hold"/>
                                        <p:tgtEl>
                                          <p:spTgt spid="126978">
                                            <p:txEl>
                                              <p:pRg st="1" end="1"/>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269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126978">
                                            <p:txEl>
                                              <p:pRg st="2" end="2"/>
                                            </p:txEl>
                                          </p:spTgt>
                                        </p:tgtEl>
                                        <p:attrNameLst>
                                          <p:attrName>style.visibility</p:attrName>
                                        </p:attrNameLst>
                                      </p:cBhvr>
                                      <p:to>
                                        <p:strVal val="visible"/>
                                      </p:to>
                                    </p:set>
                                    <p:anim calcmode="lin" valueType="num">
                                      <p:cBhvr additive="base">
                                        <p:cTn id="38" dur="500" fill="hold"/>
                                        <p:tgtEl>
                                          <p:spTgt spid="126978">
                                            <p:txEl>
                                              <p:pRg st="2" end="2"/>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269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26978">
                                            <p:txEl>
                                              <p:pRg st="3" end="3"/>
                                            </p:txEl>
                                          </p:spTgt>
                                        </p:tgtEl>
                                        <p:attrNameLst>
                                          <p:attrName>style.visibility</p:attrName>
                                        </p:attrNameLst>
                                      </p:cBhvr>
                                      <p:to>
                                        <p:strVal val="visible"/>
                                      </p:to>
                                    </p:set>
                                    <p:anim calcmode="lin" valueType="num">
                                      <p:cBhvr additive="base">
                                        <p:cTn id="44" dur="500" fill="hold"/>
                                        <p:tgtEl>
                                          <p:spTgt spid="126978">
                                            <p:txEl>
                                              <p:pRg st="3" end="3"/>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12697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126978">
                                            <p:txEl>
                                              <p:pRg st="4" end="4"/>
                                            </p:txEl>
                                          </p:spTgt>
                                        </p:tgtEl>
                                        <p:attrNameLst>
                                          <p:attrName>style.visibility</p:attrName>
                                        </p:attrNameLst>
                                      </p:cBhvr>
                                      <p:to>
                                        <p:strVal val="visible"/>
                                      </p:to>
                                    </p:set>
                                    <p:anim calcmode="lin" valueType="num">
                                      <p:cBhvr additive="base">
                                        <p:cTn id="50" dur="500" fill="hold"/>
                                        <p:tgtEl>
                                          <p:spTgt spid="126978">
                                            <p:txEl>
                                              <p:pRg st="4" end="4"/>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2697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26978">
                                            <p:txEl>
                                              <p:pRg st="5" end="5"/>
                                            </p:txEl>
                                          </p:spTgt>
                                        </p:tgtEl>
                                        <p:attrNameLst>
                                          <p:attrName>style.visibility</p:attrName>
                                        </p:attrNameLst>
                                      </p:cBhvr>
                                      <p:to>
                                        <p:strVal val="visible"/>
                                      </p:to>
                                    </p:set>
                                    <p:anim calcmode="lin" valueType="num">
                                      <p:cBhvr additive="base">
                                        <p:cTn id="56" dur="500" fill="hold"/>
                                        <p:tgtEl>
                                          <p:spTgt spid="126978">
                                            <p:txEl>
                                              <p:pRg st="5" end="5"/>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12697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3" grpId="0" animBg="1"/>
      <p:bldP spid="126978" grpId="0" build="p" autoUpdateAnimBg="0"/>
      <p:bldP spid="126980" grpId="0"/>
      <p:bldP spid="12699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5" name="Picture 5" descr="ming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01963"/>
            <a:ext cx="4537075"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2" name="Text Box 2"/>
          <p:cNvSpPr txBox="1">
            <a:spLocks noChangeArrowheads="1"/>
          </p:cNvSpPr>
          <p:nvPr/>
        </p:nvSpPr>
        <p:spPr bwMode="auto">
          <a:xfrm>
            <a:off x="611188" y="3155950"/>
            <a:ext cx="39608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0000"/>
              </a:lnSpc>
              <a:spcBef>
                <a:spcPct val="20000"/>
              </a:spcBef>
              <a:buFontTx/>
              <a:buChar char="•"/>
            </a:pPr>
            <a:r>
              <a:rPr kumimoji="1" lang="zh-CN" altLang="en-US" sz="2000" b="1">
                <a:latin typeface="黑体" pitchFamily="2" charset="-122"/>
                <a:ea typeface="黑体" pitchFamily="2" charset="-122"/>
              </a:rPr>
              <a:t>事件究竟是如何发生的？</a:t>
            </a:r>
          </a:p>
          <a:p>
            <a:pPr>
              <a:lnSpc>
                <a:spcPct val="120000"/>
              </a:lnSpc>
              <a:spcBef>
                <a:spcPct val="20000"/>
              </a:spcBef>
              <a:buFontTx/>
              <a:buChar char="•"/>
            </a:pPr>
            <a:r>
              <a:rPr kumimoji="1" lang="zh-CN" altLang="en-US" sz="2000" b="1">
                <a:latin typeface="黑体" pitchFamily="2" charset="-122"/>
                <a:ea typeface="黑体" pitchFamily="2" charset="-122"/>
              </a:rPr>
              <a:t>谁需要负责呢？</a:t>
            </a:r>
          </a:p>
          <a:p>
            <a:pPr>
              <a:lnSpc>
                <a:spcPct val="120000"/>
              </a:lnSpc>
              <a:spcBef>
                <a:spcPct val="20000"/>
              </a:spcBef>
              <a:buFontTx/>
              <a:buChar char="•"/>
            </a:pPr>
            <a:r>
              <a:rPr kumimoji="1" lang="zh-CN" altLang="en-US" sz="2000" b="1">
                <a:latin typeface="黑体" pitchFamily="2" charset="-122"/>
                <a:ea typeface="黑体" pitchFamily="2" charset="-122"/>
              </a:rPr>
              <a:t>在什么时候发生的呢？</a:t>
            </a:r>
          </a:p>
          <a:p>
            <a:pPr>
              <a:lnSpc>
                <a:spcPct val="120000"/>
              </a:lnSpc>
              <a:spcBef>
                <a:spcPct val="20000"/>
              </a:spcBef>
              <a:buFontTx/>
              <a:buChar char="•"/>
            </a:pPr>
            <a:r>
              <a:rPr kumimoji="1" lang="zh-CN" altLang="en-US" sz="2000" b="1">
                <a:latin typeface="黑体" pitchFamily="2" charset="-122"/>
                <a:ea typeface="黑体" pitchFamily="2" charset="-122"/>
              </a:rPr>
              <a:t>怎样发生的呢？</a:t>
            </a:r>
          </a:p>
          <a:p>
            <a:pPr>
              <a:lnSpc>
                <a:spcPct val="120000"/>
              </a:lnSpc>
              <a:spcBef>
                <a:spcPct val="20000"/>
              </a:spcBef>
              <a:buFontTx/>
              <a:buChar char="•"/>
            </a:pPr>
            <a:r>
              <a:rPr kumimoji="1" lang="zh-CN" altLang="en-US" sz="2000" b="1">
                <a:latin typeface="黑体" pitchFamily="2" charset="-122"/>
                <a:ea typeface="黑体" pitchFamily="2" charset="-122"/>
              </a:rPr>
              <a:t>当时的情况是怎样的？</a:t>
            </a:r>
          </a:p>
          <a:p>
            <a:pPr>
              <a:lnSpc>
                <a:spcPct val="120000"/>
              </a:lnSpc>
              <a:spcBef>
                <a:spcPct val="20000"/>
              </a:spcBef>
              <a:buFontTx/>
              <a:buChar char="•"/>
            </a:pPr>
            <a:r>
              <a:rPr kumimoji="1" lang="zh-CN" altLang="en-US" sz="2000" b="1">
                <a:latin typeface="黑体" pitchFamily="2" charset="-122"/>
                <a:ea typeface="黑体" pitchFamily="2" charset="-122"/>
              </a:rPr>
              <a:t>最后的结果是什么？</a:t>
            </a:r>
          </a:p>
        </p:txBody>
      </p:sp>
      <p:sp>
        <p:nvSpPr>
          <p:cNvPr id="74756" name="Rectangle 6"/>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4757" name="Rectangle 7"/>
          <p:cNvSpPr>
            <a:spLocks noChangeArrowheads="1"/>
          </p:cNvSpPr>
          <p:nvPr/>
        </p:nvSpPr>
        <p:spPr bwMode="auto">
          <a:xfrm>
            <a:off x="34925" y="11969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chemeClr val="bg1"/>
                </a:solidFill>
                <a:ea typeface="黑体" pitchFamily="2" charset="-122"/>
              </a:rPr>
              <a:t>成熟沟通的十大法则</a:t>
            </a:r>
          </a:p>
        </p:txBody>
      </p:sp>
      <p:sp>
        <p:nvSpPr>
          <p:cNvPr id="128008" name="Rectangle 8"/>
          <p:cNvSpPr>
            <a:spLocks noChangeArrowheads="1"/>
          </p:cNvSpPr>
          <p:nvPr/>
        </p:nvSpPr>
        <p:spPr bwMode="auto">
          <a:xfrm>
            <a:off x="34925" y="2120900"/>
            <a:ext cx="44704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spcBef>
                <a:spcPct val="20000"/>
              </a:spcBef>
            </a:pPr>
            <a:r>
              <a:rPr kumimoji="1" lang="zh-CN" altLang="en-US" sz="2800" b="1">
                <a:ea typeface="黑体" pitchFamily="2" charset="-122"/>
              </a:rPr>
              <a:t>（二）</a:t>
            </a:r>
            <a:r>
              <a:rPr kumimoji="1" lang="zh-CN" altLang="en-US" sz="2800" b="1">
                <a:ea typeface="黑体" pitchFamily="2" charset="-122"/>
                <a:sym typeface="Webdings" pitchFamily="18" charset="2"/>
              </a:rPr>
              <a:t>发问明确，针对事情</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8008"/>
                                        </p:tgtEl>
                                        <p:attrNameLst>
                                          <p:attrName>style.visibility</p:attrName>
                                        </p:attrNameLst>
                                      </p:cBhvr>
                                      <p:to>
                                        <p:strVal val="visible"/>
                                      </p:to>
                                    </p:set>
                                    <p:animEffect transition="in" filter="wipe(left)">
                                      <p:cBhvr>
                                        <p:cTn id="7" dur="500"/>
                                        <p:tgtEl>
                                          <p:spTgt spid="12800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28005"/>
                                        </p:tgtEl>
                                        <p:attrNameLst>
                                          <p:attrName>style.visibility</p:attrName>
                                        </p:attrNameLst>
                                      </p:cBhvr>
                                      <p:to>
                                        <p:strVal val="visible"/>
                                      </p:to>
                                    </p:set>
                                    <p:animEffect transition="in" filter="fade">
                                      <p:cBhvr>
                                        <p:cTn id="11" dur="1000"/>
                                        <p:tgtEl>
                                          <p:spTgt spid="12800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128002">
                                            <p:txEl>
                                              <p:pRg st="0" end="0"/>
                                            </p:txEl>
                                          </p:spTgt>
                                        </p:tgtEl>
                                        <p:attrNameLst>
                                          <p:attrName>style.visibility</p:attrName>
                                        </p:attrNameLst>
                                      </p:cBhvr>
                                      <p:to>
                                        <p:strVal val="visible"/>
                                      </p:to>
                                    </p:set>
                                    <p:anim calcmode="lin" valueType="num">
                                      <p:cBhvr additive="base">
                                        <p:cTn id="16" dur="500" fill="hold"/>
                                        <p:tgtEl>
                                          <p:spTgt spid="128002">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2800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28002">
                                            <p:txEl>
                                              <p:pRg st="1" end="1"/>
                                            </p:txEl>
                                          </p:spTgt>
                                        </p:tgtEl>
                                        <p:attrNameLst>
                                          <p:attrName>style.visibility</p:attrName>
                                        </p:attrNameLst>
                                      </p:cBhvr>
                                      <p:to>
                                        <p:strVal val="visible"/>
                                      </p:to>
                                    </p:set>
                                    <p:anim calcmode="lin" valueType="num">
                                      <p:cBhvr additive="base">
                                        <p:cTn id="22" dur="500" fill="hold"/>
                                        <p:tgtEl>
                                          <p:spTgt spid="128002">
                                            <p:txEl>
                                              <p:pRg st="1" end="1"/>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800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28002">
                                            <p:txEl>
                                              <p:pRg st="2" end="2"/>
                                            </p:txEl>
                                          </p:spTgt>
                                        </p:tgtEl>
                                        <p:attrNameLst>
                                          <p:attrName>style.visibility</p:attrName>
                                        </p:attrNameLst>
                                      </p:cBhvr>
                                      <p:to>
                                        <p:strVal val="visible"/>
                                      </p:to>
                                    </p:set>
                                    <p:anim calcmode="lin" valueType="num">
                                      <p:cBhvr additive="base">
                                        <p:cTn id="28" dur="500" fill="hold"/>
                                        <p:tgtEl>
                                          <p:spTgt spid="128002">
                                            <p:txEl>
                                              <p:pRg st="2" end="2"/>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800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128002">
                                            <p:txEl>
                                              <p:pRg st="3" end="3"/>
                                            </p:txEl>
                                          </p:spTgt>
                                        </p:tgtEl>
                                        <p:attrNameLst>
                                          <p:attrName>style.visibility</p:attrName>
                                        </p:attrNameLst>
                                      </p:cBhvr>
                                      <p:to>
                                        <p:strVal val="visible"/>
                                      </p:to>
                                    </p:set>
                                    <p:anim calcmode="lin" valueType="num">
                                      <p:cBhvr additive="base">
                                        <p:cTn id="34" dur="500" fill="hold"/>
                                        <p:tgtEl>
                                          <p:spTgt spid="128002">
                                            <p:txEl>
                                              <p:pRg st="3" end="3"/>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2800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128002">
                                            <p:txEl>
                                              <p:pRg st="4" end="4"/>
                                            </p:txEl>
                                          </p:spTgt>
                                        </p:tgtEl>
                                        <p:attrNameLst>
                                          <p:attrName>style.visibility</p:attrName>
                                        </p:attrNameLst>
                                      </p:cBhvr>
                                      <p:to>
                                        <p:strVal val="visible"/>
                                      </p:to>
                                    </p:set>
                                    <p:anim calcmode="lin" valueType="num">
                                      <p:cBhvr additive="base">
                                        <p:cTn id="40" dur="500" fill="hold"/>
                                        <p:tgtEl>
                                          <p:spTgt spid="128002">
                                            <p:txEl>
                                              <p:pRg st="4" end="4"/>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2800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128002">
                                            <p:txEl>
                                              <p:pRg st="5" end="5"/>
                                            </p:txEl>
                                          </p:spTgt>
                                        </p:tgtEl>
                                        <p:attrNameLst>
                                          <p:attrName>style.visibility</p:attrName>
                                        </p:attrNameLst>
                                      </p:cBhvr>
                                      <p:to>
                                        <p:strVal val="visible"/>
                                      </p:to>
                                    </p:set>
                                    <p:anim calcmode="lin" valueType="num">
                                      <p:cBhvr additive="base">
                                        <p:cTn id="46" dur="500" fill="hold"/>
                                        <p:tgtEl>
                                          <p:spTgt spid="128002">
                                            <p:txEl>
                                              <p:pRg st="5" end="5"/>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2800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build="p" autoUpdateAnimBg="0"/>
      <p:bldP spid="12800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9" name="Picture 5" descr="x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6" name="Text Box 2"/>
          <p:cNvSpPr txBox="1">
            <a:spLocks noChangeArrowheads="1"/>
          </p:cNvSpPr>
          <p:nvPr/>
        </p:nvSpPr>
        <p:spPr bwMode="auto">
          <a:xfrm>
            <a:off x="685800" y="2997200"/>
            <a:ext cx="489426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0000"/>
              </a:lnSpc>
              <a:spcBef>
                <a:spcPct val="20000"/>
              </a:spcBef>
              <a:buFontTx/>
              <a:buChar char="•"/>
            </a:pPr>
            <a:r>
              <a:rPr kumimoji="1" lang="zh-CN" altLang="en-US" sz="2000" b="1">
                <a:latin typeface="黑体" pitchFamily="2" charset="-122"/>
                <a:ea typeface="黑体" pitchFamily="2" charset="-122"/>
              </a:rPr>
              <a:t>你真的感到不开心，是吗？</a:t>
            </a:r>
          </a:p>
          <a:p>
            <a:pPr>
              <a:lnSpc>
                <a:spcPct val="120000"/>
              </a:lnSpc>
              <a:spcBef>
                <a:spcPct val="20000"/>
              </a:spcBef>
              <a:buFontTx/>
              <a:buChar char="•"/>
            </a:pPr>
            <a:r>
              <a:rPr kumimoji="1" lang="zh-CN" altLang="en-US" sz="2000" b="1">
                <a:latin typeface="黑体" pitchFamily="2" charset="-122"/>
                <a:ea typeface="黑体" pitchFamily="2" charset="-122"/>
              </a:rPr>
              <a:t>我可以理解你的感受</a:t>
            </a:r>
          </a:p>
          <a:p>
            <a:pPr>
              <a:lnSpc>
                <a:spcPct val="120000"/>
              </a:lnSpc>
              <a:spcBef>
                <a:spcPct val="20000"/>
              </a:spcBef>
              <a:buFontTx/>
              <a:buChar char="•"/>
            </a:pPr>
            <a:r>
              <a:rPr kumimoji="1" lang="zh-CN" altLang="en-US" sz="2000" b="1">
                <a:latin typeface="黑体" pitchFamily="2" charset="-122"/>
                <a:ea typeface="黑体" pitchFamily="2" charset="-122"/>
              </a:rPr>
              <a:t>我可以理解这些事是你十分担心</a:t>
            </a:r>
          </a:p>
          <a:p>
            <a:pPr>
              <a:lnSpc>
                <a:spcPct val="120000"/>
              </a:lnSpc>
              <a:spcBef>
                <a:spcPct val="20000"/>
              </a:spcBef>
              <a:buFontTx/>
              <a:buChar char="•"/>
            </a:pPr>
            <a:r>
              <a:rPr kumimoji="1" lang="zh-CN" altLang="en-US" sz="2000" b="1">
                <a:latin typeface="黑体" pitchFamily="2" charset="-122"/>
                <a:ea typeface="黑体" pitchFamily="2" charset="-122"/>
              </a:rPr>
              <a:t>我已经清楚为何你如此沮丧了</a:t>
            </a:r>
          </a:p>
          <a:p>
            <a:pPr>
              <a:lnSpc>
                <a:spcPct val="120000"/>
              </a:lnSpc>
              <a:spcBef>
                <a:spcPct val="20000"/>
              </a:spcBef>
              <a:buFontTx/>
              <a:buChar char="•"/>
            </a:pPr>
            <a:r>
              <a:rPr kumimoji="1" lang="zh-CN" altLang="en-US" sz="2000" b="1">
                <a:latin typeface="黑体" pitchFamily="2" charset="-122"/>
                <a:ea typeface="黑体" pitchFamily="2" charset="-122"/>
              </a:rPr>
              <a:t>我可以体会你当时伤心的程度</a:t>
            </a:r>
          </a:p>
        </p:txBody>
      </p:sp>
      <p:sp>
        <p:nvSpPr>
          <p:cNvPr id="75780" name="Rectangle 6"/>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5781" name="Rectangle 7"/>
          <p:cNvSpPr>
            <a:spLocks noChangeArrowheads="1"/>
          </p:cNvSpPr>
          <p:nvPr/>
        </p:nvSpPr>
        <p:spPr bwMode="auto">
          <a:xfrm>
            <a:off x="34925" y="11969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chemeClr val="bg1"/>
                </a:solidFill>
                <a:ea typeface="黑体" pitchFamily="2" charset="-122"/>
              </a:rPr>
              <a:t>成熟沟通的十大法则</a:t>
            </a:r>
          </a:p>
        </p:txBody>
      </p:sp>
      <p:sp>
        <p:nvSpPr>
          <p:cNvPr id="129032" name="Rectangle 8"/>
          <p:cNvSpPr>
            <a:spLocks noChangeArrowheads="1"/>
          </p:cNvSpPr>
          <p:nvPr/>
        </p:nvSpPr>
        <p:spPr bwMode="auto">
          <a:xfrm>
            <a:off x="34925" y="2120900"/>
            <a:ext cx="625633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spcBef>
                <a:spcPct val="20000"/>
              </a:spcBef>
            </a:pPr>
            <a:r>
              <a:rPr kumimoji="1" lang="zh-CN" altLang="en-US" sz="2800" b="1">
                <a:ea typeface="黑体" pitchFamily="2" charset="-122"/>
              </a:rPr>
              <a:t>（三）</a:t>
            </a:r>
            <a:r>
              <a:rPr kumimoji="1" lang="zh-CN" altLang="en-US" sz="2800" b="1">
                <a:ea typeface="黑体" pitchFamily="2" charset="-122"/>
                <a:sym typeface="Webdings" pitchFamily="18" charset="2"/>
              </a:rPr>
              <a:t>显示出关心，及了解对手的感受</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9032"/>
                                        </p:tgtEl>
                                        <p:attrNameLst>
                                          <p:attrName>style.visibility</p:attrName>
                                        </p:attrNameLst>
                                      </p:cBhvr>
                                      <p:to>
                                        <p:strVal val="visible"/>
                                      </p:to>
                                    </p:set>
                                    <p:animEffect transition="in" filter="wipe(left)">
                                      <p:cBhvr>
                                        <p:cTn id="7" dur="500"/>
                                        <p:tgtEl>
                                          <p:spTgt spid="129032"/>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29029"/>
                                        </p:tgtEl>
                                        <p:attrNameLst>
                                          <p:attrName>style.visibility</p:attrName>
                                        </p:attrNameLst>
                                      </p:cBhvr>
                                      <p:to>
                                        <p:strVal val="visible"/>
                                      </p:to>
                                    </p:set>
                                    <p:anim calcmode="lin" valueType="num">
                                      <p:cBhvr>
                                        <p:cTn id="11" dur="500" fill="hold"/>
                                        <p:tgtEl>
                                          <p:spTgt spid="129029"/>
                                        </p:tgtEl>
                                        <p:attrNameLst>
                                          <p:attrName>ppt_w</p:attrName>
                                        </p:attrNameLst>
                                      </p:cBhvr>
                                      <p:tavLst>
                                        <p:tav tm="0">
                                          <p:val>
                                            <p:fltVal val="0"/>
                                          </p:val>
                                        </p:tav>
                                        <p:tav tm="100000">
                                          <p:val>
                                            <p:strVal val="#ppt_w"/>
                                          </p:val>
                                        </p:tav>
                                      </p:tavLst>
                                    </p:anim>
                                    <p:anim calcmode="lin" valueType="num">
                                      <p:cBhvr>
                                        <p:cTn id="12" dur="500" fill="hold"/>
                                        <p:tgtEl>
                                          <p:spTgt spid="129029"/>
                                        </p:tgtEl>
                                        <p:attrNameLst>
                                          <p:attrName>ppt_h</p:attrName>
                                        </p:attrNameLst>
                                      </p:cBhvr>
                                      <p:tavLst>
                                        <p:tav tm="0">
                                          <p:val>
                                            <p:fltVal val="0"/>
                                          </p:val>
                                        </p:tav>
                                        <p:tav tm="100000">
                                          <p:val>
                                            <p:strVal val="#ppt_h"/>
                                          </p:val>
                                        </p:tav>
                                      </p:tavLst>
                                    </p:anim>
                                    <p:animEffect transition="in" filter="fade">
                                      <p:cBhvr>
                                        <p:cTn id="13" dur="500"/>
                                        <p:tgtEl>
                                          <p:spTgt spid="12902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9026">
                                            <p:txEl>
                                              <p:pRg st="0" end="0"/>
                                            </p:txEl>
                                          </p:spTgt>
                                        </p:tgtEl>
                                        <p:attrNameLst>
                                          <p:attrName>style.visibility</p:attrName>
                                        </p:attrNameLst>
                                      </p:cBhvr>
                                      <p:to>
                                        <p:strVal val="visible"/>
                                      </p:to>
                                    </p:set>
                                    <p:anim calcmode="lin" valueType="num">
                                      <p:cBhvr additive="base">
                                        <p:cTn id="18" dur="500" fill="hold"/>
                                        <p:tgtEl>
                                          <p:spTgt spid="129026">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90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29026">
                                            <p:txEl>
                                              <p:pRg st="1" end="1"/>
                                            </p:txEl>
                                          </p:spTgt>
                                        </p:tgtEl>
                                        <p:attrNameLst>
                                          <p:attrName>style.visibility</p:attrName>
                                        </p:attrNameLst>
                                      </p:cBhvr>
                                      <p:to>
                                        <p:strVal val="visible"/>
                                      </p:to>
                                    </p:set>
                                    <p:anim calcmode="lin" valueType="num">
                                      <p:cBhvr additive="base">
                                        <p:cTn id="24" dur="500" fill="hold"/>
                                        <p:tgtEl>
                                          <p:spTgt spid="129026">
                                            <p:txEl>
                                              <p:pRg st="1" end="1"/>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902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29026">
                                            <p:txEl>
                                              <p:pRg st="2" end="2"/>
                                            </p:txEl>
                                          </p:spTgt>
                                        </p:tgtEl>
                                        <p:attrNameLst>
                                          <p:attrName>style.visibility</p:attrName>
                                        </p:attrNameLst>
                                      </p:cBhvr>
                                      <p:to>
                                        <p:strVal val="visible"/>
                                      </p:to>
                                    </p:set>
                                    <p:anim calcmode="lin" valueType="num">
                                      <p:cBhvr additive="base">
                                        <p:cTn id="30" dur="500" fill="hold"/>
                                        <p:tgtEl>
                                          <p:spTgt spid="129026">
                                            <p:txEl>
                                              <p:pRg st="2" end="2"/>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902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29026">
                                            <p:txEl>
                                              <p:pRg st="3" end="3"/>
                                            </p:txEl>
                                          </p:spTgt>
                                        </p:tgtEl>
                                        <p:attrNameLst>
                                          <p:attrName>style.visibility</p:attrName>
                                        </p:attrNameLst>
                                      </p:cBhvr>
                                      <p:to>
                                        <p:strVal val="visible"/>
                                      </p:to>
                                    </p:set>
                                    <p:anim calcmode="lin" valueType="num">
                                      <p:cBhvr additive="base">
                                        <p:cTn id="36" dur="500" fill="hold"/>
                                        <p:tgtEl>
                                          <p:spTgt spid="129026">
                                            <p:txEl>
                                              <p:pRg st="3" end="3"/>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2902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29026">
                                            <p:txEl>
                                              <p:pRg st="4" end="4"/>
                                            </p:txEl>
                                          </p:spTgt>
                                        </p:tgtEl>
                                        <p:attrNameLst>
                                          <p:attrName>style.visibility</p:attrName>
                                        </p:attrNameLst>
                                      </p:cBhvr>
                                      <p:to>
                                        <p:strVal val="visible"/>
                                      </p:to>
                                    </p:set>
                                    <p:anim calcmode="lin" valueType="num">
                                      <p:cBhvr additive="base">
                                        <p:cTn id="42" dur="500" fill="hold"/>
                                        <p:tgtEl>
                                          <p:spTgt spid="129026">
                                            <p:txEl>
                                              <p:pRg st="4" end="4"/>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2902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build="p" autoUpdateAnimBg="0"/>
      <p:bldP spid="12903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Text Box 3"/>
          <p:cNvSpPr txBox="1">
            <a:spLocks noChangeArrowheads="1"/>
          </p:cNvSpPr>
          <p:nvPr/>
        </p:nvSpPr>
        <p:spPr bwMode="auto">
          <a:xfrm>
            <a:off x="755650" y="3068638"/>
            <a:ext cx="5040313"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marL="174625" indent="-174625"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0000"/>
              </a:lnSpc>
              <a:spcBef>
                <a:spcPct val="20000"/>
              </a:spcBef>
              <a:buFontTx/>
              <a:buChar char="•"/>
            </a:pPr>
            <a:r>
              <a:rPr kumimoji="1" lang="zh-CN" altLang="en-US" sz="2000" b="1">
                <a:latin typeface="黑体" pitchFamily="2" charset="-122"/>
                <a:ea typeface="黑体" pitchFamily="2" charset="-122"/>
              </a:rPr>
              <a:t>你可否告诉我这件事的来龙去脉</a:t>
            </a:r>
          </a:p>
          <a:p>
            <a:pPr>
              <a:lnSpc>
                <a:spcPct val="120000"/>
              </a:lnSpc>
              <a:spcBef>
                <a:spcPct val="20000"/>
              </a:spcBef>
              <a:buFontTx/>
              <a:buChar char="•"/>
            </a:pPr>
            <a:r>
              <a:rPr kumimoji="1" lang="zh-CN" altLang="en-US" sz="2000" b="1">
                <a:latin typeface="黑体" pitchFamily="2" charset="-122"/>
                <a:ea typeface="黑体" pitchFamily="2" charset="-122"/>
              </a:rPr>
              <a:t>为了让我更容易了解，请你用另一种方式告诉我，好吗？</a:t>
            </a:r>
          </a:p>
          <a:p>
            <a:pPr>
              <a:lnSpc>
                <a:spcPct val="120000"/>
              </a:lnSpc>
              <a:spcBef>
                <a:spcPct val="20000"/>
              </a:spcBef>
              <a:buFontTx/>
              <a:buChar char="•"/>
            </a:pPr>
            <a:r>
              <a:rPr kumimoji="1" lang="zh-CN" altLang="en-US" sz="2000" b="1">
                <a:latin typeface="黑体" pitchFamily="2" charset="-122"/>
                <a:ea typeface="黑体" pitchFamily="2" charset="-122"/>
              </a:rPr>
              <a:t>这是不是关于</a:t>
            </a:r>
            <a:r>
              <a:rPr kumimoji="1" lang="en-US" altLang="zh-CN" sz="2000" b="1">
                <a:latin typeface="Times New Roman" pitchFamily="18" charset="0"/>
                <a:ea typeface="黑体" pitchFamily="2" charset="-122"/>
              </a:rPr>
              <a:t>……</a:t>
            </a:r>
            <a:endParaRPr kumimoji="1" lang="en-US" altLang="zh-CN" sz="2000" b="1">
              <a:latin typeface="黑体" pitchFamily="2" charset="-122"/>
              <a:ea typeface="黑体" pitchFamily="2" charset="-122"/>
            </a:endParaRPr>
          </a:p>
        </p:txBody>
      </p:sp>
      <p:pic>
        <p:nvPicPr>
          <p:cNvPr id="1300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3779838"/>
            <a:ext cx="3182938"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Rectangle 9"/>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6805" name="Rectangle 10"/>
          <p:cNvSpPr>
            <a:spLocks noChangeArrowheads="1"/>
          </p:cNvSpPr>
          <p:nvPr/>
        </p:nvSpPr>
        <p:spPr bwMode="auto">
          <a:xfrm>
            <a:off x="34925" y="11969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chemeClr val="bg1"/>
                </a:solidFill>
                <a:ea typeface="黑体" pitchFamily="2" charset="-122"/>
              </a:rPr>
              <a:t>成熟沟通的十大法则</a:t>
            </a:r>
          </a:p>
        </p:txBody>
      </p:sp>
      <p:sp>
        <p:nvSpPr>
          <p:cNvPr id="130059" name="Rectangle 11"/>
          <p:cNvSpPr>
            <a:spLocks noChangeArrowheads="1"/>
          </p:cNvSpPr>
          <p:nvPr/>
        </p:nvSpPr>
        <p:spPr bwMode="auto">
          <a:xfrm>
            <a:off x="34925" y="2120900"/>
            <a:ext cx="55419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spcBef>
                <a:spcPct val="20000"/>
              </a:spcBef>
            </a:pPr>
            <a:r>
              <a:rPr kumimoji="1" lang="zh-CN" altLang="en-US" sz="2800" b="1">
                <a:ea typeface="黑体" pitchFamily="2" charset="-122"/>
              </a:rPr>
              <a:t>（四）</a:t>
            </a:r>
            <a:r>
              <a:rPr kumimoji="1" lang="zh-CN" altLang="en-US" sz="2800" b="1">
                <a:ea typeface="黑体" pitchFamily="2" charset="-122"/>
                <a:sym typeface="Webdings" pitchFamily="18" charset="2"/>
              </a:rPr>
              <a:t>促使对方说得更清楚、明白</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0059"/>
                                        </p:tgtEl>
                                        <p:attrNameLst>
                                          <p:attrName>style.visibility</p:attrName>
                                        </p:attrNameLst>
                                      </p:cBhvr>
                                      <p:to>
                                        <p:strVal val="visible"/>
                                      </p:to>
                                    </p:set>
                                    <p:animEffect transition="in" filter="wipe(left)">
                                      <p:cBhvr>
                                        <p:cTn id="7" dur="500"/>
                                        <p:tgtEl>
                                          <p:spTgt spid="130059"/>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30056"/>
                                        </p:tgtEl>
                                        <p:attrNameLst>
                                          <p:attrName>style.visibility</p:attrName>
                                        </p:attrNameLst>
                                      </p:cBhvr>
                                      <p:to>
                                        <p:strVal val="visible"/>
                                      </p:to>
                                    </p:set>
                                    <p:anim calcmode="lin" valueType="num">
                                      <p:cBhvr>
                                        <p:cTn id="11" dur="500" fill="hold"/>
                                        <p:tgtEl>
                                          <p:spTgt spid="130056"/>
                                        </p:tgtEl>
                                        <p:attrNameLst>
                                          <p:attrName>ppt_w</p:attrName>
                                        </p:attrNameLst>
                                      </p:cBhvr>
                                      <p:tavLst>
                                        <p:tav tm="0">
                                          <p:val>
                                            <p:fltVal val="0"/>
                                          </p:val>
                                        </p:tav>
                                        <p:tav tm="100000">
                                          <p:val>
                                            <p:strVal val="#ppt_w"/>
                                          </p:val>
                                        </p:tav>
                                      </p:tavLst>
                                    </p:anim>
                                    <p:anim calcmode="lin" valueType="num">
                                      <p:cBhvr>
                                        <p:cTn id="12" dur="500" fill="hold"/>
                                        <p:tgtEl>
                                          <p:spTgt spid="130056"/>
                                        </p:tgtEl>
                                        <p:attrNameLst>
                                          <p:attrName>ppt_h</p:attrName>
                                        </p:attrNameLst>
                                      </p:cBhvr>
                                      <p:tavLst>
                                        <p:tav tm="0">
                                          <p:val>
                                            <p:fltVal val="0"/>
                                          </p:val>
                                        </p:tav>
                                        <p:tav tm="100000">
                                          <p:val>
                                            <p:strVal val="#ppt_h"/>
                                          </p:val>
                                        </p:tav>
                                      </p:tavLst>
                                    </p:anim>
                                    <p:animEffect transition="in" filter="fade">
                                      <p:cBhvr>
                                        <p:cTn id="13" dur="500"/>
                                        <p:tgtEl>
                                          <p:spTgt spid="13005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130051">
                                            <p:txEl>
                                              <p:pRg st="0" end="0"/>
                                            </p:txEl>
                                          </p:spTgt>
                                        </p:tgtEl>
                                        <p:attrNameLst>
                                          <p:attrName>style.visibility</p:attrName>
                                        </p:attrNameLst>
                                      </p:cBhvr>
                                      <p:to>
                                        <p:strVal val="visible"/>
                                      </p:to>
                                    </p:set>
                                    <p:animEffect transition="in" filter="slide(fromBottom)">
                                      <p:cBhvr>
                                        <p:cTn id="18" dur="500"/>
                                        <p:tgtEl>
                                          <p:spTgt spid="130051">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130051">
                                            <p:txEl>
                                              <p:pRg st="1" end="1"/>
                                            </p:txEl>
                                          </p:spTgt>
                                        </p:tgtEl>
                                        <p:attrNameLst>
                                          <p:attrName>style.visibility</p:attrName>
                                        </p:attrNameLst>
                                      </p:cBhvr>
                                      <p:to>
                                        <p:strVal val="visible"/>
                                      </p:to>
                                    </p:set>
                                    <p:animEffect transition="in" filter="slide(fromBottom)">
                                      <p:cBhvr>
                                        <p:cTn id="23" dur="500"/>
                                        <p:tgtEl>
                                          <p:spTgt spid="130051">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130051">
                                            <p:txEl>
                                              <p:pRg st="2" end="2"/>
                                            </p:txEl>
                                          </p:spTgt>
                                        </p:tgtEl>
                                        <p:attrNameLst>
                                          <p:attrName>style.visibility</p:attrName>
                                        </p:attrNameLst>
                                      </p:cBhvr>
                                      <p:to>
                                        <p:strVal val="visible"/>
                                      </p:to>
                                    </p:set>
                                    <p:animEffect transition="in" filter="slide(fromBottom)">
                                      <p:cBhvr>
                                        <p:cTn id="28" dur="500"/>
                                        <p:tgtEl>
                                          <p:spTgt spid="1300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971550" y="3141663"/>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marL="174625" indent="-174625"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0000"/>
              </a:lnSpc>
              <a:spcBef>
                <a:spcPct val="20000"/>
              </a:spcBef>
              <a:buFontTx/>
              <a:buChar char="•"/>
            </a:pPr>
            <a:r>
              <a:rPr kumimoji="1" lang="zh-CN" altLang="en-US" sz="2000" b="1">
                <a:latin typeface="黑体" pitchFamily="2" charset="-122"/>
                <a:ea typeface="黑体" pitchFamily="2" charset="-122"/>
              </a:rPr>
              <a:t>点头回应：嗯、好、哦、唔</a:t>
            </a:r>
          </a:p>
        </p:txBody>
      </p:sp>
      <p:sp>
        <p:nvSpPr>
          <p:cNvPr id="77827" name="Rectangle 5"/>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7828" name="Rectangle 6"/>
          <p:cNvSpPr>
            <a:spLocks noChangeArrowheads="1"/>
          </p:cNvSpPr>
          <p:nvPr/>
        </p:nvSpPr>
        <p:spPr bwMode="auto">
          <a:xfrm>
            <a:off x="34925" y="11969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chemeClr val="bg1"/>
                </a:solidFill>
                <a:ea typeface="黑体" pitchFamily="2" charset="-122"/>
              </a:rPr>
              <a:t>成熟沟通的十大法则</a:t>
            </a:r>
          </a:p>
        </p:txBody>
      </p:sp>
      <p:sp>
        <p:nvSpPr>
          <p:cNvPr id="131079" name="Rectangle 7"/>
          <p:cNvSpPr>
            <a:spLocks noChangeArrowheads="1"/>
          </p:cNvSpPr>
          <p:nvPr/>
        </p:nvSpPr>
        <p:spPr bwMode="auto">
          <a:xfrm>
            <a:off x="34925" y="2120900"/>
            <a:ext cx="26844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spcBef>
                <a:spcPct val="20000"/>
              </a:spcBef>
            </a:pPr>
            <a:r>
              <a:rPr kumimoji="1" lang="zh-CN" altLang="en-US" sz="2800" b="1">
                <a:ea typeface="黑体" pitchFamily="2" charset="-122"/>
              </a:rPr>
              <a:t>（五）专心聆听</a:t>
            </a:r>
          </a:p>
        </p:txBody>
      </p:sp>
      <p:pic>
        <p:nvPicPr>
          <p:cNvPr id="131080" name="Picture 8" descr="chengz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3146425"/>
            <a:ext cx="3990975"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1079"/>
                                        </p:tgtEl>
                                        <p:attrNameLst>
                                          <p:attrName>style.visibility</p:attrName>
                                        </p:attrNameLst>
                                      </p:cBhvr>
                                      <p:to>
                                        <p:strVal val="visible"/>
                                      </p:to>
                                    </p:set>
                                    <p:animEffect transition="in" filter="wipe(left)">
                                      <p:cBhvr>
                                        <p:cTn id="7" dur="500"/>
                                        <p:tgtEl>
                                          <p:spTgt spid="131079"/>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31080"/>
                                        </p:tgtEl>
                                        <p:attrNameLst>
                                          <p:attrName>style.visibility</p:attrName>
                                        </p:attrNameLst>
                                      </p:cBhvr>
                                      <p:to>
                                        <p:strVal val="visible"/>
                                      </p:to>
                                    </p:set>
                                    <p:anim calcmode="lin" valueType="num">
                                      <p:cBhvr>
                                        <p:cTn id="11" dur="500" fill="hold"/>
                                        <p:tgtEl>
                                          <p:spTgt spid="131080"/>
                                        </p:tgtEl>
                                        <p:attrNameLst>
                                          <p:attrName>ppt_w</p:attrName>
                                        </p:attrNameLst>
                                      </p:cBhvr>
                                      <p:tavLst>
                                        <p:tav tm="0">
                                          <p:val>
                                            <p:fltVal val="0"/>
                                          </p:val>
                                        </p:tav>
                                        <p:tav tm="100000">
                                          <p:val>
                                            <p:strVal val="#ppt_w"/>
                                          </p:val>
                                        </p:tav>
                                      </p:tavLst>
                                    </p:anim>
                                    <p:anim calcmode="lin" valueType="num">
                                      <p:cBhvr>
                                        <p:cTn id="12" dur="500" fill="hold"/>
                                        <p:tgtEl>
                                          <p:spTgt spid="131080"/>
                                        </p:tgtEl>
                                        <p:attrNameLst>
                                          <p:attrName>ppt_h</p:attrName>
                                        </p:attrNameLst>
                                      </p:cBhvr>
                                      <p:tavLst>
                                        <p:tav tm="0">
                                          <p:val>
                                            <p:fltVal val="0"/>
                                          </p:val>
                                        </p:tav>
                                        <p:tav tm="100000">
                                          <p:val>
                                            <p:strVal val="#ppt_h"/>
                                          </p:val>
                                        </p:tav>
                                      </p:tavLst>
                                    </p:anim>
                                    <p:animEffect transition="in" filter="fade">
                                      <p:cBhvr>
                                        <p:cTn id="13" dur="500"/>
                                        <p:tgtEl>
                                          <p:spTgt spid="1310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2" fill="hold" grpId="0" nodeType="clickEffect">
                                  <p:stCondLst>
                                    <p:cond delay="0"/>
                                  </p:stCondLst>
                                  <p:childTnLst>
                                    <p:set>
                                      <p:cBhvr>
                                        <p:cTn id="17" dur="1" fill="hold">
                                          <p:stCondLst>
                                            <p:cond delay="0"/>
                                          </p:stCondLst>
                                        </p:cTn>
                                        <p:tgtEl>
                                          <p:spTgt spid="131074">
                                            <p:txEl>
                                              <p:pRg st="0" end="0"/>
                                            </p:txEl>
                                          </p:spTgt>
                                        </p:tgtEl>
                                        <p:attrNameLst>
                                          <p:attrName>style.visibility</p:attrName>
                                        </p:attrNameLst>
                                      </p:cBhvr>
                                      <p:to>
                                        <p:strVal val="visible"/>
                                      </p:to>
                                    </p:set>
                                    <p:animEffect transition="in" filter="slide(fromRight)">
                                      <p:cBhvr>
                                        <p:cTn id="18" dur="500"/>
                                        <p:tgtEl>
                                          <p:spTgt spid="1310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build="allAtOnce"/>
      <p:bldP spid="13107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809625" y="2924175"/>
            <a:ext cx="42672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marL="174625" indent="-174625"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0000"/>
              </a:lnSpc>
              <a:spcBef>
                <a:spcPct val="20000"/>
              </a:spcBef>
              <a:buFontTx/>
              <a:buChar char="•"/>
            </a:pPr>
            <a:r>
              <a:rPr kumimoji="1" lang="zh-CN" altLang="en-US" sz="2000" b="1">
                <a:latin typeface="黑体" pitchFamily="2" charset="-122"/>
                <a:ea typeface="黑体" pitchFamily="2" charset="-122"/>
              </a:rPr>
              <a:t>这一点是我错了，我没弄清楚</a:t>
            </a:r>
          </a:p>
          <a:p>
            <a:pPr>
              <a:lnSpc>
                <a:spcPct val="120000"/>
              </a:lnSpc>
              <a:spcBef>
                <a:spcPct val="20000"/>
              </a:spcBef>
              <a:buFontTx/>
              <a:buChar char="•"/>
            </a:pPr>
            <a:r>
              <a:rPr kumimoji="1" lang="zh-CN" altLang="en-US" sz="2000" b="1">
                <a:latin typeface="黑体" pitchFamily="2" charset="-122"/>
                <a:ea typeface="黑体" pitchFamily="2" charset="-122"/>
              </a:rPr>
              <a:t>你是对的，我了解我错误之处</a:t>
            </a:r>
          </a:p>
          <a:p>
            <a:pPr>
              <a:lnSpc>
                <a:spcPct val="120000"/>
              </a:lnSpc>
              <a:spcBef>
                <a:spcPct val="20000"/>
              </a:spcBef>
              <a:buFontTx/>
              <a:buChar char="•"/>
            </a:pPr>
            <a:r>
              <a:rPr kumimoji="1" lang="zh-CN" altLang="en-US" sz="2000" b="1">
                <a:latin typeface="黑体" pitchFamily="2" charset="-122"/>
                <a:ea typeface="黑体" pitchFamily="2" charset="-122"/>
              </a:rPr>
              <a:t>这样说是有道理的，我应该</a:t>
            </a:r>
            <a:r>
              <a:rPr kumimoji="1" lang="en-US" altLang="zh-CN" sz="2000" b="1">
                <a:latin typeface="Times New Roman" pitchFamily="18" charset="0"/>
                <a:ea typeface="黑体" pitchFamily="2" charset="-122"/>
              </a:rPr>
              <a:t>……</a:t>
            </a:r>
            <a:endParaRPr kumimoji="1" lang="en-US" altLang="zh-CN" sz="2000" b="1">
              <a:latin typeface="黑体" pitchFamily="2" charset="-122"/>
              <a:ea typeface="黑体" pitchFamily="2" charset="-122"/>
            </a:endParaRPr>
          </a:p>
          <a:p>
            <a:pPr>
              <a:lnSpc>
                <a:spcPct val="120000"/>
              </a:lnSpc>
              <a:spcBef>
                <a:spcPct val="20000"/>
              </a:spcBef>
              <a:buFontTx/>
              <a:buChar char="•"/>
            </a:pPr>
            <a:r>
              <a:rPr kumimoji="1" lang="zh-CN" altLang="en-US" sz="2000" b="1">
                <a:latin typeface="黑体" pitchFamily="2" charset="-122"/>
                <a:ea typeface="黑体" pitchFamily="2" charset="-122"/>
              </a:rPr>
              <a:t>谢谢你的指正，让我立即了解</a:t>
            </a:r>
          </a:p>
        </p:txBody>
      </p:sp>
      <p:sp>
        <p:nvSpPr>
          <p:cNvPr id="78851" name="Rectangle 5"/>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8852" name="Rectangle 6"/>
          <p:cNvSpPr>
            <a:spLocks noChangeArrowheads="1"/>
          </p:cNvSpPr>
          <p:nvPr/>
        </p:nvSpPr>
        <p:spPr bwMode="auto">
          <a:xfrm>
            <a:off x="34925" y="11969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chemeClr val="bg1"/>
                </a:solidFill>
                <a:ea typeface="黑体" pitchFamily="2" charset="-122"/>
              </a:rPr>
              <a:t>成熟沟通的十大法则</a:t>
            </a:r>
          </a:p>
        </p:txBody>
      </p:sp>
      <p:sp>
        <p:nvSpPr>
          <p:cNvPr id="132103" name="Rectangle 7"/>
          <p:cNvSpPr>
            <a:spLocks noChangeArrowheads="1"/>
          </p:cNvSpPr>
          <p:nvPr/>
        </p:nvSpPr>
        <p:spPr bwMode="auto">
          <a:xfrm>
            <a:off x="34925" y="2120900"/>
            <a:ext cx="73279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spcBef>
                <a:spcPct val="20000"/>
              </a:spcBef>
            </a:pPr>
            <a:r>
              <a:rPr kumimoji="1" lang="zh-CN" altLang="en-US" sz="2800" b="1">
                <a:ea typeface="黑体" pitchFamily="2" charset="-122"/>
              </a:rPr>
              <a:t>（六）</a:t>
            </a:r>
            <a:r>
              <a:rPr kumimoji="1" lang="zh-CN" altLang="en-US" sz="2800" b="1">
                <a:ea typeface="黑体" pitchFamily="2" charset="-122"/>
                <a:sym typeface="Webdings" pitchFamily="18" charset="2"/>
              </a:rPr>
              <a:t>倘若你真是做错了，要大方坦白地承认</a:t>
            </a:r>
          </a:p>
        </p:txBody>
      </p:sp>
      <p:pic>
        <p:nvPicPr>
          <p:cNvPr id="132106" name="Picture 10" descr="xiaoli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3933825"/>
            <a:ext cx="2684463"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2103"/>
                                        </p:tgtEl>
                                        <p:attrNameLst>
                                          <p:attrName>style.visibility</p:attrName>
                                        </p:attrNameLst>
                                      </p:cBhvr>
                                      <p:to>
                                        <p:strVal val="visible"/>
                                      </p:to>
                                    </p:set>
                                    <p:animEffect transition="in" filter="wipe(left)">
                                      <p:cBhvr>
                                        <p:cTn id="7" dur="500"/>
                                        <p:tgtEl>
                                          <p:spTgt spid="132103"/>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32106"/>
                                        </p:tgtEl>
                                        <p:attrNameLst>
                                          <p:attrName>style.visibility</p:attrName>
                                        </p:attrNameLst>
                                      </p:cBhvr>
                                      <p:to>
                                        <p:strVal val="visible"/>
                                      </p:to>
                                    </p:set>
                                    <p:anim calcmode="lin" valueType="num">
                                      <p:cBhvr>
                                        <p:cTn id="11" dur="500" fill="hold"/>
                                        <p:tgtEl>
                                          <p:spTgt spid="132106"/>
                                        </p:tgtEl>
                                        <p:attrNameLst>
                                          <p:attrName>ppt_w</p:attrName>
                                        </p:attrNameLst>
                                      </p:cBhvr>
                                      <p:tavLst>
                                        <p:tav tm="0">
                                          <p:val>
                                            <p:fltVal val="0"/>
                                          </p:val>
                                        </p:tav>
                                        <p:tav tm="100000">
                                          <p:val>
                                            <p:strVal val="#ppt_w"/>
                                          </p:val>
                                        </p:tav>
                                      </p:tavLst>
                                    </p:anim>
                                    <p:anim calcmode="lin" valueType="num">
                                      <p:cBhvr>
                                        <p:cTn id="12" dur="500" fill="hold"/>
                                        <p:tgtEl>
                                          <p:spTgt spid="132106"/>
                                        </p:tgtEl>
                                        <p:attrNameLst>
                                          <p:attrName>ppt_h</p:attrName>
                                        </p:attrNameLst>
                                      </p:cBhvr>
                                      <p:tavLst>
                                        <p:tav tm="0">
                                          <p:val>
                                            <p:fltVal val="0"/>
                                          </p:val>
                                        </p:tav>
                                        <p:tav tm="100000">
                                          <p:val>
                                            <p:strVal val="#ppt_h"/>
                                          </p:val>
                                        </p:tav>
                                      </p:tavLst>
                                    </p:anim>
                                    <p:animEffect transition="in" filter="fade">
                                      <p:cBhvr>
                                        <p:cTn id="13" dur="500"/>
                                        <p:tgtEl>
                                          <p:spTgt spid="13210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nodeType="clickEffect">
                                  <p:stCondLst>
                                    <p:cond delay="0"/>
                                  </p:stCondLst>
                                  <p:childTnLst>
                                    <p:set>
                                      <p:cBhvr>
                                        <p:cTn id="17" dur="1" fill="hold">
                                          <p:stCondLst>
                                            <p:cond delay="0"/>
                                          </p:stCondLst>
                                        </p:cTn>
                                        <p:tgtEl>
                                          <p:spTgt spid="132098">
                                            <p:txEl>
                                              <p:pRg st="0" end="0"/>
                                            </p:txEl>
                                          </p:spTgt>
                                        </p:tgtEl>
                                        <p:attrNameLst>
                                          <p:attrName>style.visibility</p:attrName>
                                        </p:attrNameLst>
                                      </p:cBhvr>
                                      <p:to>
                                        <p:strVal val="visible"/>
                                      </p:to>
                                    </p:set>
                                    <p:animEffect transition="in" filter="slide(fromLeft)">
                                      <p:cBhvr>
                                        <p:cTn id="18" dur="500"/>
                                        <p:tgtEl>
                                          <p:spTgt spid="132098">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8" fill="hold" nodeType="clickEffect">
                                  <p:stCondLst>
                                    <p:cond delay="0"/>
                                  </p:stCondLst>
                                  <p:childTnLst>
                                    <p:set>
                                      <p:cBhvr>
                                        <p:cTn id="22" dur="1" fill="hold">
                                          <p:stCondLst>
                                            <p:cond delay="0"/>
                                          </p:stCondLst>
                                        </p:cTn>
                                        <p:tgtEl>
                                          <p:spTgt spid="132098">
                                            <p:txEl>
                                              <p:pRg st="1" end="1"/>
                                            </p:txEl>
                                          </p:spTgt>
                                        </p:tgtEl>
                                        <p:attrNameLst>
                                          <p:attrName>style.visibility</p:attrName>
                                        </p:attrNameLst>
                                      </p:cBhvr>
                                      <p:to>
                                        <p:strVal val="visible"/>
                                      </p:to>
                                    </p:set>
                                    <p:animEffect transition="in" filter="slide(fromLeft)">
                                      <p:cBhvr>
                                        <p:cTn id="23" dur="500"/>
                                        <p:tgtEl>
                                          <p:spTgt spid="132098">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8" fill="hold" nodeType="clickEffect">
                                  <p:stCondLst>
                                    <p:cond delay="0"/>
                                  </p:stCondLst>
                                  <p:childTnLst>
                                    <p:set>
                                      <p:cBhvr>
                                        <p:cTn id="27" dur="1" fill="hold">
                                          <p:stCondLst>
                                            <p:cond delay="0"/>
                                          </p:stCondLst>
                                        </p:cTn>
                                        <p:tgtEl>
                                          <p:spTgt spid="132098">
                                            <p:txEl>
                                              <p:pRg st="2" end="2"/>
                                            </p:txEl>
                                          </p:spTgt>
                                        </p:tgtEl>
                                        <p:attrNameLst>
                                          <p:attrName>style.visibility</p:attrName>
                                        </p:attrNameLst>
                                      </p:cBhvr>
                                      <p:to>
                                        <p:strVal val="visible"/>
                                      </p:to>
                                    </p:set>
                                    <p:animEffect transition="in" filter="slide(fromLeft)">
                                      <p:cBhvr>
                                        <p:cTn id="28" dur="500"/>
                                        <p:tgtEl>
                                          <p:spTgt spid="132098">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8" fill="hold" nodeType="clickEffect">
                                  <p:stCondLst>
                                    <p:cond delay="0"/>
                                  </p:stCondLst>
                                  <p:childTnLst>
                                    <p:set>
                                      <p:cBhvr>
                                        <p:cTn id="32" dur="1" fill="hold">
                                          <p:stCondLst>
                                            <p:cond delay="0"/>
                                          </p:stCondLst>
                                        </p:cTn>
                                        <p:tgtEl>
                                          <p:spTgt spid="132098">
                                            <p:txEl>
                                              <p:pRg st="3" end="3"/>
                                            </p:txEl>
                                          </p:spTgt>
                                        </p:tgtEl>
                                        <p:attrNameLst>
                                          <p:attrName>style.visibility</p:attrName>
                                        </p:attrNameLst>
                                      </p:cBhvr>
                                      <p:to>
                                        <p:strVal val="visible"/>
                                      </p:to>
                                    </p:set>
                                    <p:animEffect transition="in" filter="slide(fromLeft)">
                                      <p:cBhvr>
                                        <p:cTn id="33" dur="500"/>
                                        <p:tgtEl>
                                          <p:spTgt spid="1320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8" name="Picture 8" descr="tanhua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3644900"/>
            <a:ext cx="3455988"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2" name="Text Box 2"/>
          <p:cNvSpPr txBox="1">
            <a:spLocks noChangeArrowheads="1"/>
          </p:cNvSpPr>
          <p:nvPr/>
        </p:nvSpPr>
        <p:spPr bwMode="auto">
          <a:xfrm>
            <a:off x="755650" y="3141663"/>
            <a:ext cx="4321175"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marL="174625" indent="-174625"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0000"/>
              </a:lnSpc>
              <a:spcBef>
                <a:spcPct val="20000"/>
              </a:spcBef>
              <a:buFontTx/>
              <a:buBlip>
                <a:blip r:embed="rId4"/>
              </a:buBlip>
            </a:pPr>
            <a:r>
              <a:rPr kumimoji="1" lang="zh-CN" altLang="en-US" sz="2000" b="1">
                <a:latin typeface="黑体" pitchFamily="2" charset="-122"/>
                <a:ea typeface="黑体" pitchFamily="2" charset="-122"/>
              </a:rPr>
              <a:t>或许，我们可以试试别的办法</a:t>
            </a:r>
          </a:p>
          <a:p>
            <a:pPr>
              <a:lnSpc>
                <a:spcPct val="120000"/>
              </a:lnSpc>
              <a:spcBef>
                <a:spcPct val="20000"/>
              </a:spcBef>
              <a:buFontTx/>
              <a:buBlip>
                <a:blip r:embed="rId4"/>
              </a:buBlip>
            </a:pPr>
            <a:r>
              <a:rPr kumimoji="1" lang="zh-CN" altLang="en-US" sz="2000" b="1">
                <a:latin typeface="黑体" pitchFamily="2" charset="-122"/>
                <a:ea typeface="黑体" pitchFamily="2" charset="-122"/>
              </a:rPr>
              <a:t>这是否是唯一的方法呢</a:t>
            </a:r>
          </a:p>
          <a:p>
            <a:pPr>
              <a:lnSpc>
                <a:spcPct val="120000"/>
              </a:lnSpc>
              <a:spcBef>
                <a:spcPct val="20000"/>
              </a:spcBef>
              <a:buFontTx/>
              <a:buBlip>
                <a:blip r:embed="rId4"/>
              </a:buBlip>
            </a:pPr>
            <a:r>
              <a:rPr kumimoji="1" lang="zh-CN" altLang="en-US" sz="2000" b="1">
                <a:latin typeface="黑体" pitchFamily="2" charset="-122"/>
                <a:ea typeface="黑体" pitchFamily="2" charset="-122"/>
              </a:rPr>
              <a:t>倘若采用别的途径又如何呢</a:t>
            </a:r>
          </a:p>
          <a:p>
            <a:pPr>
              <a:lnSpc>
                <a:spcPct val="120000"/>
              </a:lnSpc>
              <a:spcBef>
                <a:spcPct val="20000"/>
              </a:spcBef>
              <a:buFontTx/>
              <a:buBlip>
                <a:blip r:embed="rId4"/>
              </a:buBlip>
            </a:pPr>
            <a:r>
              <a:rPr kumimoji="1" lang="zh-CN" altLang="en-US" sz="2000" b="1">
                <a:latin typeface="黑体" pitchFamily="2" charset="-122"/>
                <a:ea typeface="黑体" pitchFamily="2" charset="-122"/>
              </a:rPr>
              <a:t>可否我们从这个角度来看？下一次，我们可否采用</a:t>
            </a:r>
            <a:r>
              <a:rPr kumimoji="1" lang="en-US" altLang="zh-CN" sz="2000" b="1">
                <a:latin typeface="Times New Roman" pitchFamily="18" charset="0"/>
                <a:ea typeface="黑体" pitchFamily="2" charset="-122"/>
              </a:rPr>
              <a:t>……</a:t>
            </a:r>
            <a:endParaRPr kumimoji="1" lang="en-US" altLang="zh-CN" sz="2000" b="1">
              <a:latin typeface="黑体" pitchFamily="2" charset="-122"/>
              <a:ea typeface="黑体" pitchFamily="2" charset="-122"/>
            </a:endParaRPr>
          </a:p>
        </p:txBody>
      </p:sp>
      <p:sp>
        <p:nvSpPr>
          <p:cNvPr id="79876" name="Rectangle 5"/>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9877" name="Rectangle 6"/>
          <p:cNvSpPr>
            <a:spLocks noChangeArrowheads="1"/>
          </p:cNvSpPr>
          <p:nvPr/>
        </p:nvSpPr>
        <p:spPr bwMode="auto">
          <a:xfrm>
            <a:off x="34925" y="11969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chemeClr val="bg1"/>
                </a:solidFill>
                <a:ea typeface="黑体" pitchFamily="2" charset="-122"/>
              </a:rPr>
              <a:t>成熟沟通的十大法则</a:t>
            </a:r>
          </a:p>
        </p:txBody>
      </p:sp>
      <p:sp>
        <p:nvSpPr>
          <p:cNvPr id="133127" name="Rectangle 7"/>
          <p:cNvSpPr>
            <a:spLocks noChangeArrowheads="1"/>
          </p:cNvSpPr>
          <p:nvPr/>
        </p:nvSpPr>
        <p:spPr bwMode="auto">
          <a:xfrm>
            <a:off x="34925" y="2120900"/>
            <a:ext cx="6613525"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spcBef>
                <a:spcPct val="20000"/>
              </a:spcBef>
            </a:pPr>
            <a:r>
              <a:rPr kumimoji="1" lang="zh-CN" altLang="en-US" sz="2800" b="1">
                <a:ea typeface="黑体" pitchFamily="2" charset="-122"/>
              </a:rPr>
              <a:t>（七）</a:t>
            </a:r>
            <a:r>
              <a:rPr kumimoji="1" lang="zh-CN" altLang="en-US" sz="2800" b="1">
                <a:ea typeface="黑体" pitchFamily="2" charset="-122"/>
                <a:sym typeface="Webdings" pitchFamily="18" charset="2"/>
              </a:rPr>
              <a:t>预留余地，具有弹性，别逼到死角</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127"/>
                                        </p:tgtEl>
                                        <p:attrNameLst>
                                          <p:attrName>style.visibility</p:attrName>
                                        </p:attrNameLst>
                                      </p:cBhvr>
                                      <p:to>
                                        <p:strVal val="visible"/>
                                      </p:to>
                                    </p:set>
                                    <p:animEffect transition="in" filter="wipe(left)">
                                      <p:cBhvr>
                                        <p:cTn id="7" dur="500"/>
                                        <p:tgtEl>
                                          <p:spTgt spid="133127"/>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33128"/>
                                        </p:tgtEl>
                                        <p:attrNameLst>
                                          <p:attrName>style.visibility</p:attrName>
                                        </p:attrNameLst>
                                      </p:cBhvr>
                                      <p:to>
                                        <p:strVal val="visible"/>
                                      </p:to>
                                    </p:set>
                                    <p:anim calcmode="lin" valueType="num">
                                      <p:cBhvr>
                                        <p:cTn id="11" dur="500" fill="hold"/>
                                        <p:tgtEl>
                                          <p:spTgt spid="133128"/>
                                        </p:tgtEl>
                                        <p:attrNameLst>
                                          <p:attrName>ppt_w</p:attrName>
                                        </p:attrNameLst>
                                      </p:cBhvr>
                                      <p:tavLst>
                                        <p:tav tm="0">
                                          <p:val>
                                            <p:fltVal val="0"/>
                                          </p:val>
                                        </p:tav>
                                        <p:tav tm="100000">
                                          <p:val>
                                            <p:strVal val="#ppt_w"/>
                                          </p:val>
                                        </p:tav>
                                      </p:tavLst>
                                    </p:anim>
                                    <p:anim calcmode="lin" valueType="num">
                                      <p:cBhvr>
                                        <p:cTn id="12" dur="500" fill="hold"/>
                                        <p:tgtEl>
                                          <p:spTgt spid="133128"/>
                                        </p:tgtEl>
                                        <p:attrNameLst>
                                          <p:attrName>ppt_h</p:attrName>
                                        </p:attrNameLst>
                                      </p:cBhvr>
                                      <p:tavLst>
                                        <p:tav tm="0">
                                          <p:val>
                                            <p:fltVal val="0"/>
                                          </p:val>
                                        </p:tav>
                                        <p:tav tm="100000">
                                          <p:val>
                                            <p:strVal val="#ppt_h"/>
                                          </p:val>
                                        </p:tav>
                                      </p:tavLst>
                                    </p:anim>
                                    <p:animEffect transition="in" filter="fade">
                                      <p:cBhvr>
                                        <p:cTn id="13" dur="500"/>
                                        <p:tgtEl>
                                          <p:spTgt spid="1331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7" presetClass="entr" presetSubtype="0" fill="hold" nodeType="clickEffect">
                                  <p:stCondLst>
                                    <p:cond delay="0"/>
                                  </p:stCondLst>
                                  <p:childTnLst>
                                    <p:set>
                                      <p:cBhvr>
                                        <p:cTn id="17" dur="1" fill="hold">
                                          <p:stCondLst>
                                            <p:cond delay="0"/>
                                          </p:stCondLst>
                                        </p:cTn>
                                        <p:tgtEl>
                                          <p:spTgt spid="133122">
                                            <p:txEl>
                                              <p:pRg st="0" end="0"/>
                                            </p:txEl>
                                          </p:spTgt>
                                        </p:tgtEl>
                                        <p:attrNameLst>
                                          <p:attrName>style.visibility</p:attrName>
                                        </p:attrNameLst>
                                      </p:cBhvr>
                                      <p:to>
                                        <p:strVal val="visible"/>
                                      </p:to>
                                    </p:set>
                                    <p:animEffect transition="in" filter="fade">
                                      <p:cBhvr>
                                        <p:cTn id="18" dur="1000"/>
                                        <p:tgtEl>
                                          <p:spTgt spid="133122">
                                            <p:txEl>
                                              <p:pRg st="0" end="0"/>
                                            </p:txEl>
                                          </p:spTgt>
                                        </p:tgtEl>
                                      </p:cBhvr>
                                    </p:animEffect>
                                    <p:anim calcmode="lin" valueType="num">
                                      <p:cBhvr>
                                        <p:cTn id="19" dur="1000" fill="hold"/>
                                        <p:tgtEl>
                                          <p:spTgt spid="133122">
                                            <p:txEl>
                                              <p:pRg st="0" end="0"/>
                                            </p:txEl>
                                          </p:spTgt>
                                        </p:tgtEl>
                                        <p:attrNameLst>
                                          <p:attrName>ppt_x</p:attrName>
                                        </p:attrNameLst>
                                      </p:cBhvr>
                                      <p:tavLst>
                                        <p:tav tm="0">
                                          <p:val>
                                            <p:strVal val="#ppt_x"/>
                                          </p:val>
                                        </p:tav>
                                        <p:tav tm="100000">
                                          <p:val>
                                            <p:strVal val="#ppt_x"/>
                                          </p:val>
                                        </p:tav>
                                      </p:tavLst>
                                    </p:anim>
                                    <p:anim calcmode="lin" valueType="num">
                                      <p:cBhvr>
                                        <p:cTn id="20" dur="900" decel="100000" fill="hold"/>
                                        <p:tgtEl>
                                          <p:spTgt spid="133122">
                                            <p:txEl>
                                              <p:pRg st="0" end="0"/>
                                            </p:txEl>
                                          </p:spTgt>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13312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37" presetClass="entr" presetSubtype="0" fill="hold" nodeType="clickEffect">
                                  <p:stCondLst>
                                    <p:cond delay="0"/>
                                  </p:stCondLst>
                                  <p:childTnLst>
                                    <p:set>
                                      <p:cBhvr>
                                        <p:cTn id="25" dur="1" fill="hold">
                                          <p:stCondLst>
                                            <p:cond delay="0"/>
                                          </p:stCondLst>
                                        </p:cTn>
                                        <p:tgtEl>
                                          <p:spTgt spid="133122">
                                            <p:txEl>
                                              <p:pRg st="1" end="1"/>
                                            </p:txEl>
                                          </p:spTgt>
                                        </p:tgtEl>
                                        <p:attrNameLst>
                                          <p:attrName>style.visibility</p:attrName>
                                        </p:attrNameLst>
                                      </p:cBhvr>
                                      <p:to>
                                        <p:strVal val="visible"/>
                                      </p:to>
                                    </p:set>
                                    <p:animEffect transition="in" filter="fade">
                                      <p:cBhvr>
                                        <p:cTn id="26" dur="1000"/>
                                        <p:tgtEl>
                                          <p:spTgt spid="133122">
                                            <p:txEl>
                                              <p:pRg st="1" end="1"/>
                                            </p:txEl>
                                          </p:spTgt>
                                        </p:tgtEl>
                                      </p:cBhvr>
                                    </p:animEffect>
                                    <p:anim calcmode="lin" valueType="num">
                                      <p:cBhvr>
                                        <p:cTn id="27" dur="1000" fill="hold"/>
                                        <p:tgtEl>
                                          <p:spTgt spid="133122">
                                            <p:txEl>
                                              <p:pRg st="1" end="1"/>
                                            </p:txEl>
                                          </p:spTgt>
                                        </p:tgtEl>
                                        <p:attrNameLst>
                                          <p:attrName>ppt_x</p:attrName>
                                        </p:attrNameLst>
                                      </p:cBhvr>
                                      <p:tavLst>
                                        <p:tav tm="0">
                                          <p:val>
                                            <p:strVal val="#ppt_x"/>
                                          </p:val>
                                        </p:tav>
                                        <p:tav tm="100000">
                                          <p:val>
                                            <p:strVal val="#ppt_x"/>
                                          </p:val>
                                        </p:tav>
                                      </p:tavLst>
                                    </p:anim>
                                    <p:anim calcmode="lin" valueType="num">
                                      <p:cBhvr>
                                        <p:cTn id="28" dur="900" decel="100000" fill="hold"/>
                                        <p:tgtEl>
                                          <p:spTgt spid="133122">
                                            <p:txEl>
                                              <p:pRg st="1" end="1"/>
                                            </p:txEl>
                                          </p:spTgt>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33122">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7" presetClass="entr" presetSubtype="0" fill="hold" nodeType="clickEffect">
                                  <p:stCondLst>
                                    <p:cond delay="0"/>
                                  </p:stCondLst>
                                  <p:childTnLst>
                                    <p:set>
                                      <p:cBhvr>
                                        <p:cTn id="33" dur="1" fill="hold">
                                          <p:stCondLst>
                                            <p:cond delay="0"/>
                                          </p:stCondLst>
                                        </p:cTn>
                                        <p:tgtEl>
                                          <p:spTgt spid="133122">
                                            <p:txEl>
                                              <p:pRg st="2" end="2"/>
                                            </p:txEl>
                                          </p:spTgt>
                                        </p:tgtEl>
                                        <p:attrNameLst>
                                          <p:attrName>style.visibility</p:attrName>
                                        </p:attrNameLst>
                                      </p:cBhvr>
                                      <p:to>
                                        <p:strVal val="visible"/>
                                      </p:to>
                                    </p:set>
                                    <p:animEffect transition="in" filter="fade">
                                      <p:cBhvr>
                                        <p:cTn id="34" dur="1000"/>
                                        <p:tgtEl>
                                          <p:spTgt spid="133122">
                                            <p:txEl>
                                              <p:pRg st="2" end="2"/>
                                            </p:txEl>
                                          </p:spTgt>
                                        </p:tgtEl>
                                      </p:cBhvr>
                                    </p:animEffect>
                                    <p:anim calcmode="lin" valueType="num">
                                      <p:cBhvr>
                                        <p:cTn id="35" dur="1000" fill="hold"/>
                                        <p:tgtEl>
                                          <p:spTgt spid="133122">
                                            <p:txEl>
                                              <p:pRg st="2" end="2"/>
                                            </p:txEl>
                                          </p:spTgt>
                                        </p:tgtEl>
                                        <p:attrNameLst>
                                          <p:attrName>ppt_x</p:attrName>
                                        </p:attrNameLst>
                                      </p:cBhvr>
                                      <p:tavLst>
                                        <p:tav tm="0">
                                          <p:val>
                                            <p:strVal val="#ppt_x"/>
                                          </p:val>
                                        </p:tav>
                                        <p:tav tm="100000">
                                          <p:val>
                                            <p:strVal val="#ppt_x"/>
                                          </p:val>
                                        </p:tav>
                                      </p:tavLst>
                                    </p:anim>
                                    <p:anim calcmode="lin" valueType="num">
                                      <p:cBhvr>
                                        <p:cTn id="36" dur="900" decel="100000" fill="hold"/>
                                        <p:tgtEl>
                                          <p:spTgt spid="133122">
                                            <p:txEl>
                                              <p:pRg st="2" end="2"/>
                                            </p:txEl>
                                          </p:spTgt>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33122">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37" presetClass="entr" presetSubtype="0" fill="hold" nodeType="clickEffect">
                                  <p:stCondLst>
                                    <p:cond delay="0"/>
                                  </p:stCondLst>
                                  <p:childTnLst>
                                    <p:set>
                                      <p:cBhvr>
                                        <p:cTn id="41" dur="1" fill="hold">
                                          <p:stCondLst>
                                            <p:cond delay="0"/>
                                          </p:stCondLst>
                                        </p:cTn>
                                        <p:tgtEl>
                                          <p:spTgt spid="133122">
                                            <p:txEl>
                                              <p:pRg st="3" end="3"/>
                                            </p:txEl>
                                          </p:spTgt>
                                        </p:tgtEl>
                                        <p:attrNameLst>
                                          <p:attrName>style.visibility</p:attrName>
                                        </p:attrNameLst>
                                      </p:cBhvr>
                                      <p:to>
                                        <p:strVal val="visible"/>
                                      </p:to>
                                    </p:set>
                                    <p:animEffect transition="in" filter="fade">
                                      <p:cBhvr>
                                        <p:cTn id="42" dur="1000"/>
                                        <p:tgtEl>
                                          <p:spTgt spid="133122">
                                            <p:txEl>
                                              <p:pRg st="3" end="3"/>
                                            </p:txEl>
                                          </p:spTgt>
                                        </p:tgtEl>
                                      </p:cBhvr>
                                    </p:animEffect>
                                    <p:anim calcmode="lin" valueType="num">
                                      <p:cBhvr>
                                        <p:cTn id="43" dur="1000" fill="hold"/>
                                        <p:tgtEl>
                                          <p:spTgt spid="133122">
                                            <p:txEl>
                                              <p:pRg st="3" end="3"/>
                                            </p:txEl>
                                          </p:spTgt>
                                        </p:tgtEl>
                                        <p:attrNameLst>
                                          <p:attrName>ppt_x</p:attrName>
                                        </p:attrNameLst>
                                      </p:cBhvr>
                                      <p:tavLst>
                                        <p:tav tm="0">
                                          <p:val>
                                            <p:strVal val="#ppt_x"/>
                                          </p:val>
                                        </p:tav>
                                        <p:tav tm="100000">
                                          <p:val>
                                            <p:strVal val="#ppt_x"/>
                                          </p:val>
                                        </p:tav>
                                      </p:tavLst>
                                    </p:anim>
                                    <p:anim calcmode="lin" valueType="num">
                                      <p:cBhvr>
                                        <p:cTn id="44" dur="900" decel="100000" fill="hold"/>
                                        <p:tgtEl>
                                          <p:spTgt spid="133122">
                                            <p:txEl>
                                              <p:pRg st="3" end="3"/>
                                            </p:txEl>
                                          </p:spTgt>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33122">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52" name="Picture 8" descr="fangdaj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538" y="3141663"/>
            <a:ext cx="33385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Text Box 2"/>
          <p:cNvSpPr txBox="1">
            <a:spLocks noChangeArrowheads="1"/>
          </p:cNvSpPr>
          <p:nvPr/>
        </p:nvSpPr>
        <p:spPr bwMode="auto">
          <a:xfrm>
            <a:off x="900113" y="2997200"/>
            <a:ext cx="4751387"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marL="174625" indent="-174625"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0000"/>
              </a:lnSpc>
              <a:spcBef>
                <a:spcPct val="20000"/>
              </a:spcBef>
              <a:buFontTx/>
              <a:buChar char="•"/>
            </a:pPr>
            <a:r>
              <a:rPr kumimoji="1" lang="zh-CN" altLang="en-US" sz="2000" b="1">
                <a:latin typeface="黑体" pitchFamily="2" charset="-122"/>
                <a:ea typeface="黑体" pitchFamily="2" charset="-122"/>
              </a:rPr>
              <a:t>这消息来自哪里？</a:t>
            </a:r>
          </a:p>
          <a:p>
            <a:pPr>
              <a:lnSpc>
                <a:spcPct val="120000"/>
              </a:lnSpc>
              <a:spcBef>
                <a:spcPct val="20000"/>
              </a:spcBef>
              <a:buFontTx/>
              <a:buChar char="•"/>
            </a:pPr>
            <a:r>
              <a:rPr kumimoji="1" lang="zh-CN" altLang="en-US" sz="2000" b="1">
                <a:latin typeface="黑体" pitchFamily="2" charset="-122"/>
                <a:ea typeface="黑体" pitchFamily="2" charset="-122"/>
              </a:rPr>
              <a:t>这些数据正确吗？</a:t>
            </a:r>
          </a:p>
          <a:p>
            <a:pPr>
              <a:lnSpc>
                <a:spcPct val="120000"/>
              </a:lnSpc>
              <a:spcBef>
                <a:spcPct val="20000"/>
              </a:spcBef>
              <a:buFontTx/>
              <a:buChar char="•"/>
            </a:pPr>
            <a:r>
              <a:rPr kumimoji="1" lang="zh-CN" altLang="en-US" sz="2000" b="1">
                <a:latin typeface="黑体" pitchFamily="2" charset="-122"/>
                <a:ea typeface="黑体" pitchFamily="2" charset="-122"/>
              </a:rPr>
              <a:t>我们有没有征询</a:t>
            </a:r>
            <a:r>
              <a:rPr kumimoji="1" lang="zh-CN" altLang="en-US" sz="2000" b="1">
                <a:latin typeface="Times New Roman" pitchFamily="18" charset="0"/>
                <a:ea typeface="黑体" pitchFamily="2" charset="-122"/>
              </a:rPr>
              <a:t>“</a:t>
            </a:r>
            <a:r>
              <a:rPr kumimoji="1" lang="en-US" altLang="zh-CN" sz="2000" b="1">
                <a:latin typeface="黑体" pitchFamily="2" charset="-122"/>
                <a:ea typeface="黑体" pitchFamily="2" charset="-122"/>
              </a:rPr>
              <a:t>××</a:t>
            </a:r>
            <a:r>
              <a:rPr kumimoji="1" lang="en-US" altLang="zh-CN" sz="2000" b="1">
                <a:latin typeface="Times New Roman" pitchFamily="18" charset="0"/>
                <a:ea typeface="黑体" pitchFamily="2" charset="-122"/>
              </a:rPr>
              <a:t>”</a:t>
            </a:r>
            <a:r>
              <a:rPr kumimoji="1" lang="zh-CN" altLang="en-US" sz="2000" b="1">
                <a:latin typeface="黑体" pitchFamily="2" charset="-122"/>
                <a:ea typeface="黑体" pitchFamily="2" charset="-122"/>
              </a:rPr>
              <a:t>的意见</a:t>
            </a:r>
            <a:r>
              <a:rPr kumimoji="1" lang="en-US" altLang="zh-CN" sz="2000" b="1">
                <a:latin typeface="黑体" pitchFamily="2" charset="-122"/>
                <a:ea typeface="黑体" pitchFamily="2" charset="-122"/>
              </a:rPr>
              <a:t>/</a:t>
            </a:r>
            <a:r>
              <a:rPr kumimoji="1" lang="zh-CN" altLang="en-US" sz="2000" b="1">
                <a:latin typeface="黑体" pitchFamily="2" charset="-122"/>
                <a:ea typeface="黑体" pitchFamily="2" charset="-122"/>
              </a:rPr>
              <a:t>忠告？</a:t>
            </a:r>
          </a:p>
          <a:p>
            <a:pPr>
              <a:lnSpc>
                <a:spcPct val="120000"/>
              </a:lnSpc>
              <a:spcBef>
                <a:spcPct val="20000"/>
              </a:spcBef>
              <a:buFontTx/>
              <a:buChar char="•"/>
            </a:pPr>
            <a:r>
              <a:rPr kumimoji="1" lang="zh-CN" altLang="en-US" sz="2000" b="1">
                <a:latin typeface="黑体" pitchFamily="2" charset="-122"/>
                <a:ea typeface="黑体" pitchFamily="2" charset="-122"/>
              </a:rPr>
              <a:t>我看过另外一些详细的资料，在</a:t>
            </a:r>
            <a:r>
              <a:rPr kumimoji="1" lang="en-US" altLang="zh-CN" sz="2000" b="1">
                <a:latin typeface="Times New Roman" pitchFamily="18" charset="0"/>
                <a:ea typeface="黑体" pitchFamily="2" charset="-122"/>
              </a:rPr>
              <a:t>……</a:t>
            </a:r>
            <a:endParaRPr kumimoji="1" lang="en-US" altLang="zh-CN" sz="2000" b="1">
              <a:latin typeface="黑体" pitchFamily="2" charset="-122"/>
              <a:ea typeface="黑体" pitchFamily="2" charset="-122"/>
            </a:endParaRPr>
          </a:p>
          <a:p>
            <a:pPr>
              <a:lnSpc>
                <a:spcPct val="120000"/>
              </a:lnSpc>
              <a:spcBef>
                <a:spcPct val="20000"/>
              </a:spcBef>
              <a:buFontTx/>
              <a:buChar char="•"/>
            </a:pPr>
            <a:r>
              <a:rPr kumimoji="1" lang="zh-CN" altLang="en-US" sz="2000" b="1">
                <a:latin typeface="黑体" pitchFamily="2" charset="-122"/>
                <a:ea typeface="黑体" pitchFamily="2" charset="-122"/>
              </a:rPr>
              <a:t>我想，这需要做一个新的调查</a:t>
            </a:r>
          </a:p>
          <a:p>
            <a:pPr>
              <a:lnSpc>
                <a:spcPct val="120000"/>
              </a:lnSpc>
              <a:spcBef>
                <a:spcPct val="20000"/>
              </a:spcBef>
              <a:buFontTx/>
              <a:buChar char="•"/>
            </a:pPr>
            <a:r>
              <a:rPr kumimoji="1" lang="zh-CN" altLang="en-US" sz="2000" b="1">
                <a:latin typeface="黑体" pitchFamily="2" charset="-122"/>
                <a:ea typeface="黑体" pitchFamily="2" charset="-122"/>
              </a:rPr>
              <a:t>我们可否信赖这份资料</a:t>
            </a:r>
          </a:p>
          <a:p>
            <a:pPr>
              <a:lnSpc>
                <a:spcPct val="120000"/>
              </a:lnSpc>
              <a:spcBef>
                <a:spcPct val="20000"/>
              </a:spcBef>
              <a:buFontTx/>
              <a:buChar char="•"/>
            </a:pPr>
            <a:r>
              <a:rPr kumimoji="1" lang="zh-CN" altLang="en-US" sz="2000" b="1">
                <a:latin typeface="黑体" pitchFamily="2" charset="-122"/>
                <a:ea typeface="黑体" pitchFamily="2" charset="-122"/>
              </a:rPr>
              <a:t>这些都是最新的资料吗</a:t>
            </a:r>
          </a:p>
        </p:txBody>
      </p:sp>
      <p:sp>
        <p:nvSpPr>
          <p:cNvPr id="80900" name="Rectangle 5"/>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0901" name="Rectangle 6"/>
          <p:cNvSpPr>
            <a:spLocks noChangeArrowheads="1"/>
          </p:cNvSpPr>
          <p:nvPr/>
        </p:nvSpPr>
        <p:spPr bwMode="auto">
          <a:xfrm>
            <a:off x="34925" y="11969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chemeClr val="bg1"/>
                </a:solidFill>
                <a:ea typeface="黑体" pitchFamily="2" charset="-122"/>
              </a:rPr>
              <a:t>成熟沟通的十大法则</a:t>
            </a:r>
          </a:p>
        </p:txBody>
      </p:sp>
      <p:sp>
        <p:nvSpPr>
          <p:cNvPr id="134151" name="Rectangle 7"/>
          <p:cNvSpPr>
            <a:spLocks noChangeArrowheads="1"/>
          </p:cNvSpPr>
          <p:nvPr/>
        </p:nvSpPr>
        <p:spPr bwMode="auto">
          <a:xfrm>
            <a:off x="34925" y="2120900"/>
            <a:ext cx="26844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spcBef>
                <a:spcPct val="20000"/>
              </a:spcBef>
            </a:pPr>
            <a:r>
              <a:rPr kumimoji="1" lang="zh-CN" altLang="en-US" sz="2800" b="1">
                <a:ea typeface="黑体" pitchFamily="2" charset="-122"/>
              </a:rPr>
              <a:t>（八）</a:t>
            </a:r>
            <a:r>
              <a:rPr kumimoji="1" lang="zh-CN" altLang="en-US" sz="2800" b="1">
                <a:ea typeface="黑体" pitchFamily="2" charset="-122"/>
                <a:sym typeface="Webdings" pitchFamily="18" charset="2"/>
              </a:rPr>
              <a:t>寻找真相</a:t>
            </a:r>
          </a:p>
        </p:txBody>
      </p:sp>
      <p:sp>
        <p:nvSpPr>
          <p:cNvPr id="134153" name="Oval 9"/>
          <p:cNvSpPr>
            <a:spLocks noChangeArrowheads="1"/>
          </p:cNvSpPr>
          <p:nvPr/>
        </p:nvSpPr>
        <p:spPr bwMode="auto">
          <a:xfrm>
            <a:off x="5435600" y="5229225"/>
            <a:ext cx="2303463" cy="647700"/>
          </a:xfrm>
          <a:prstGeom prst="ellipse">
            <a:avLst/>
          </a:prstGeom>
          <a:gradFill rotWithShape="1">
            <a:gsLst>
              <a:gs pos="0">
                <a:schemeClr val="bg2"/>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4151"/>
                                        </p:tgtEl>
                                        <p:attrNameLst>
                                          <p:attrName>style.visibility</p:attrName>
                                        </p:attrNameLst>
                                      </p:cBhvr>
                                      <p:to>
                                        <p:strVal val="visible"/>
                                      </p:to>
                                    </p:set>
                                    <p:animEffect transition="in" filter="wipe(left)">
                                      <p:cBhvr>
                                        <p:cTn id="7" dur="500"/>
                                        <p:tgtEl>
                                          <p:spTgt spid="134151"/>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34152"/>
                                        </p:tgtEl>
                                        <p:attrNameLst>
                                          <p:attrName>style.visibility</p:attrName>
                                        </p:attrNameLst>
                                      </p:cBhvr>
                                      <p:to>
                                        <p:strVal val="visible"/>
                                      </p:to>
                                    </p:set>
                                    <p:anim calcmode="lin" valueType="num">
                                      <p:cBhvr>
                                        <p:cTn id="11" dur="500" fill="hold"/>
                                        <p:tgtEl>
                                          <p:spTgt spid="134152"/>
                                        </p:tgtEl>
                                        <p:attrNameLst>
                                          <p:attrName>ppt_w</p:attrName>
                                        </p:attrNameLst>
                                      </p:cBhvr>
                                      <p:tavLst>
                                        <p:tav tm="0">
                                          <p:val>
                                            <p:fltVal val="0"/>
                                          </p:val>
                                        </p:tav>
                                        <p:tav tm="100000">
                                          <p:val>
                                            <p:strVal val="#ppt_w"/>
                                          </p:val>
                                        </p:tav>
                                      </p:tavLst>
                                    </p:anim>
                                    <p:anim calcmode="lin" valueType="num">
                                      <p:cBhvr>
                                        <p:cTn id="12" dur="500" fill="hold"/>
                                        <p:tgtEl>
                                          <p:spTgt spid="134152"/>
                                        </p:tgtEl>
                                        <p:attrNameLst>
                                          <p:attrName>ppt_h</p:attrName>
                                        </p:attrNameLst>
                                      </p:cBhvr>
                                      <p:tavLst>
                                        <p:tav tm="0">
                                          <p:val>
                                            <p:fltVal val="0"/>
                                          </p:val>
                                        </p:tav>
                                        <p:tav tm="100000">
                                          <p:val>
                                            <p:strVal val="#ppt_h"/>
                                          </p:val>
                                        </p:tav>
                                      </p:tavLst>
                                    </p:anim>
                                    <p:animEffect transition="in" filter="fade">
                                      <p:cBhvr>
                                        <p:cTn id="13" dur="500"/>
                                        <p:tgtEl>
                                          <p:spTgt spid="1341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4153"/>
                                        </p:tgtEl>
                                        <p:attrNameLst>
                                          <p:attrName>style.visibility</p:attrName>
                                        </p:attrNameLst>
                                      </p:cBhvr>
                                      <p:to>
                                        <p:strVal val="visible"/>
                                      </p:to>
                                    </p:set>
                                    <p:animEffect transition="in" filter="fade">
                                      <p:cBhvr>
                                        <p:cTn id="16" dur="1000"/>
                                        <p:tgtEl>
                                          <p:spTgt spid="1341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134146">
                                            <p:txEl>
                                              <p:pRg st="0" end="0"/>
                                            </p:txEl>
                                          </p:spTgt>
                                        </p:tgtEl>
                                        <p:attrNameLst>
                                          <p:attrName>style.visibility</p:attrName>
                                        </p:attrNameLst>
                                      </p:cBhvr>
                                      <p:to>
                                        <p:strVal val="visible"/>
                                      </p:to>
                                    </p:set>
                                    <p:animEffect transition="in" filter="fade">
                                      <p:cBhvr>
                                        <p:cTn id="21" dur="1000"/>
                                        <p:tgtEl>
                                          <p:spTgt spid="134146">
                                            <p:txEl>
                                              <p:pRg st="0" end="0"/>
                                            </p:txEl>
                                          </p:spTgt>
                                        </p:tgtEl>
                                      </p:cBhvr>
                                    </p:animEffect>
                                    <p:anim calcmode="lin" valueType="num">
                                      <p:cBhvr>
                                        <p:cTn id="22" dur="1000" fill="hold"/>
                                        <p:tgtEl>
                                          <p:spTgt spid="13414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341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nodeType="clickEffect">
                                  <p:stCondLst>
                                    <p:cond delay="0"/>
                                  </p:stCondLst>
                                  <p:childTnLst>
                                    <p:set>
                                      <p:cBhvr>
                                        <p:cTn id="27" dur="1" fill="hold">
                                          <p:stCondLst>
                                            <p:cond delay="0"/>
                                          </p:stCondLst>
                                        </p:cTn>
                                        <p:tgtEl>
                                          <p:spTgt spid="134146">
                                            <p:txEl>
                                              <p:pRg st="1" end="1"/>
                                            </p:txEl>
                                          </p:spTgt>
                                        </p:tgtEl>
                                        <p:attrNameLst>
                                          <p:attrName>style.visibility</p:attrName>
                                        </p:attrNameLst>
                                      </p:cBhvr>
                                      <p:to>
                                        <p:strVal val="visible"/>
                                      </p:to>
                                    </p:set>
                                    <p:animEffect transition="in" filter="fade">
                                      <p:cBhvr>
                                        <p:cTn id="28" dur="1000"/>
                                        <p:tgtEl>
                                          <p:spTgt spid="134146">
                                            <p:txEl>
                                              <p:pRg st="1" end="1"/>
                                            </p:txEl>
                                          </p:spTgt>
                                        </p:tgtEl>
                                      </p:cBhvr>
                                    </p:animEffect>
                                    <p:anim calcmode="lin" valueType="num">
                                      <p:cBhvr>
                                        <p:cTn id="29" dur="1000" fill="hold"/>
                                        <p:tgtEl>
                                          <p:spTgt spid="134146">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13414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7" presetClass="entr" presetSubtype="0" fill="hold" nodeType="clickEffect">
                                  <p:stCondLst>
                                    <p:cond delay="0"/>
                                  </p:stCondLst>
                                  <p:childTnLst>
                                    <p:set>
                                      <p:cBhvr>
                                        <p:cTn id="34" dur="1" fill="hold">
                                          <p:stCondLst>
                                            <p:cond delay="0"/>
                                          </p:stCondLst>
                                        </p:cTn>
                                        <p:tgtEl>
                                          <p:spTgt spid="134146">
                                            <p:txEl>
                                              <p:pRg st="2" end="2"/>
                                            </p:txEl>
                                          </p:spTgt>
                                        </p:tgtEl>
                                        <p:attrNameLst>
                                          <p:attrName>style.visibility</p:attrName>
                                        </p:attrNameLst>
                                      </p:cBhvr>
                                      <p:to>
                                        <p:strVal val="visible"/>
                                      </p:to>
                                    </p:set>
                                    <p:animEffect transition="in" filter="fade">
                                      <p:cBhvr>
                                        <p:cTn id="35" dur="1000"/>
                                        <p:tgtEl>
                                          <p:spTgt spid="134146">
                                            <p:txEl>
                                              <p:pRg st="2" end="2"/>
                                            </p:txEl>
                                          </p:spTgt>
                                        </p:tgtEl>
                                      </p:cBhvr>
                                    </p:animEffect>
                                    <p:anim calcmode="lin" valueType="num">
                                      <p:cBhvr>
                                        <p:cTn id="36" dur="1000" fill="hold"/>
                                        <p:tgtEl>
                                          <p:spTgt spid="134146">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13414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7" presetClass="entr" presetSubtype="0" fill="hold" nodeType="clickEffect">
                                  <p:stCondLst>
                                    <p:cond delay="0"/>
                                  </p:stCondLst>
                                  <p:childTnLst>
                                    <p:set>
                                      <p:cBhvr>
                                        <p:cTn id="41" dur="1" fill="hold">
                                          <p:stCondLst>
                                            <p:cond delay="0"/>
                                          </p:stCondLst>
                                        </p:cTn>
                                        <p:tgtEl>
                                          <p:spTgt spid="134146">
                                            <p:txEl>
                                              <p:pRg st="3" end="3"/>
                                            </p:txEl>
                                          </p:spTgt>
                                        </p:tgtEl>
                                        <p:attrNameLst>
                                          <p:attrName>style.visibility</p:attrName>
                                        </p:attrNameLst>
                                      </p:cBhvr>
                                      <p:to>
                                        <p:strVal val="visible"/>
                                      </p:to>
                                    </p:set>
                                    <p:animEffect transition="in" filter="fade">
                                      <p:cBhvr>
                                        <p:cTn id="42" dur="1000"/>
                                        <p:tgtEl>
                                          <p:spTgt spid="134146">
                                            <p:txEl>
                                              <p:pRg st="3" end="3"/>
                                            </p:txEl>
                                          </p:spTgt>
                                        </p:tgtEl>
                                      </p:cBhvr>
                                    </p:animEffect>
                                    <p:anim calcmode="lin" valueType="num">
                                      <p:cBhvr>
                                        <p:cTn id="43" dur="1000" fill="hold"/>
                                        <p:tgtEl>
                                          <p:spTgt spid="134146">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13414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7" presetClass="entr" presetSubtype="0" fill="hold" nodeType="clickEffect">
                                  <p:stCondLst>
                                    <p:cond delay="0"/>
                                  </p:stCondLst>
                                  <p:childTnLst>
                                    <p:set>
                                      <p:cBhvr>
                                        <p:cTn id="48" dur="1" fill="hold">
                                          <p:stCondLst>
                                            <p:cond delay="0"/>
                                          </p:stCondLst>
                                        </p:cTn>
                                        <p:tgtEl>
                                          <p:spTgt spid="134146">
                                            <p:txEl>
                                              <p:pRg st="4" end="4"/>
                                            </p:txEl>
                                          </p:spTgt>
                                        </p:tgtEl>
                                        <p:attrNameLst>
                                          <p:attrName>style.visibility</p:attrName>
                                        </p:attrNameLst>
                                      </p:cBhvr>
                                      <p:to>
                                        <p:strVal val="visible"/>
                                      </p:to>
                                    </p:set>
                                    <p:animEffect transition="in" filter="fade">
                                      <p:cBhvr>
                                        <p:cTn id="49" dur="1000"/>
                                        <p:tgtEl>
                                          <p:spTgt spid="134146">
                                            <p:txEl>
                                              <p:pRg st="4" end="4"/>
                                            </p:txEl>
                                          </p:spTgt>
                                        </p:tgtEl>
                                      </p:cBhvr>
                                    </p:animEffect>
                                    <p:anim calcmode="lin" valueType="num">
                                      <p:cBhvr>
                                        <p:cTn id="50" dur="1000" fill="hold"/>
                                        <p:tgtEl>
                                          <p:spTgt spid="134146">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3414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7" presetClass="entr" presetSubtype="0" fill="hold" nodeType="clickEffect">
                                  <p:stCondLst>
                                    <p:cond delay="0"/>
                                  </p:stCondLst>
                                  <p:childTnLst>
                                    <p:set>
                                      <p:cBhvr>
                                        <p:cTn id="55" dur="1" fill="hold">
                                          <p:stCondLst>
                                            <p:cond delay="0"/>
                                          </p:stCondLst>
                                        </p:cTn>
                                        <p:tgtEl>
                                          <p:spTgt spid="134146">
                                            <p:txEl>
                                              <p:pRg st="5" end="5"/>
                                            </p:txEl>
                                          </p:spTgt>
                                        </p:tgtEl>
                                        <p:attrNameLst>
                                          <p:attrName>style.visibility</p:attrName>
                                        </p:attrNameLst>
                                      </p:cBhvr>
                                      <p:to>
                                        <p:strVal val="visible"/>
                                      </p:to>
                                    </p:set>
                                    <p:animEffect transition="in" filter="fade">
                                      <p:cBhvr>
                                        <p:cTn id="56" dur="1000"/>
                                        <p:tgtEl>
                                          <p:spTgt spid="134146">
                                            <p:txEl>
                                              <p:pRg st="5" end="5"/>
                                            </p:txEl>
                                          </p:spTgt>
                                        </p:tgtEl>
                                      </p:cBhvr>
                                    </p:animEffect>
                                    <p:anim calcmode="lin" valueType="num">
                                      <p:cBhvr>
                                        <p:cTn id="57" dur="1000" fill="hold"/>
                                        <p:tgtEl>
                                          <p:spTgt spid="134146">
                                            <p:txEl>
                                              <p:pRg st="5" end="5"/>
                                            </p:txEl>
                                          </p:spTgt>
                                        </p:tgtEl>
                                        <p:attrNameLst>
                                          <p:attrName>ppt_x</p:attrName>
                                        </p:attrNameLst>
                                      </p:cBhvr>
                                      <p:tavLst>
                                        <p:tav tm="0">
                                          <p:val>
                                            <p:strVal val="#ppt_x"/>
                                          </p:val>
                                        </p:tav>
                                        <p:tav tm="100000">
                                          <p:val>
                                            <p:strVal val="#ppt_x"/>
                                          </p:val>
                                        </p:tav>
                                      </p:tavLst>
                                    </p:anim>
                                    <p:anim calcmode="lin" valueType="num">
                                      <p:cBhvr>
                                        <p:cTn id="58" dur="1000" fill="hold"/>
                                        <p:tgtEl>
                                          <p:spTgt spid="13414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7" presetClass="entr" presetSubtype="0" fill="hold" nodeType="clickEffect">
                                  <p:stCondLst>
                                    <p:cond delay="0"/>
                                  </p:stCondLst>
                                  <p:childTnLst>
                                    <p:set>
                                      <p:cBhvr>
                                        <p:cTn id="62" dur="1" fill="hold">
                                          <p:stCondLst>
                                            <p:cond delay="0"/>
                                          </p:stCondLst>
                                        </p:cTn>
                                        <p:tgtEl>
                                          <p:spTgt spid="134146">
                                            <p:txEl>
                                              <p:pRg st="6" end="6"/>
                                            </p:txEl>
                                          </p:spTgt>
                                        </p:tgtEl>
                                        <p:attrNameLst>
                                          <p:attrName>style.visibility</p:attrName>
                                        </p:attrNameLst>
                                      </p:cBhvr>
                                      <p:to>
                                        <p:strVal val="visible"/>
                                      </p:to>
                                    </p:set>
                                    <p:animEffect transition="in" filter="fade">
                                      <p:cBhvr>
                                        <p:cTn id="63" dur="1000"/>
                                        <p:tgtEl>
                                          <p:spTgt spid="134146">
                                            <p:txEl>
                                              <p:pRg st="6" end="6"/>
                                            </p:txEl>
                                          </p:spTgt>
                                        </p:tgtEl>
                                      </p:cBhvr>
                                    </p:animEffect>
                                    <p:anim calcmode="lin" valueType="num">
                                      <p:cBhvr>
                                        <p:cTn id="64" dur="1000" fill="hold"/>
                                        <p:tgtEl>
                                          <p:spTgt spid="134146">
                                            <p:txEl>
                                              <p:pRg st="6" end="6"/>
                                            </p:txEl>
                                          </p:spTgt>
                                        </p:tgtEl>
                                        <p:attrNameLst>
                                          <p:attrName>ppt_x</p:attrName>
                                        </p:attrNameLst>
                                      </p:cBhvr>
                                      <p:tavLst>
                                        <p:tav tm="0">
                                          <p:val>
                                            <p:strVal val="#ppt_x"/>
                                          </p:val>
                                        </p:tav>
                                        <p:tav tm="100000">
                                          <p:val>
                                            <p:strVal val="#ppt_x"/>
                                          </p:val>
                                        </p:tav>
                                      </p:tavLst>
                                    </p:anim>
                                    <p:anim calcmode="lin" valueType="num">
                                      <p:cBhvr>
                                        <p:cTn id="65" dur="1000" fill="hold"/>
                                        <p:tgtEl>
                                          <p:spTgt spid="13414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1" grpId="0"/>
      <p:bldP spid="1341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1" name="Rectangle 5"/>
          <p:cNvSpPr>
            <a:spLocks noChangeArrowheads="1"/>
          </p:cNvSpPr>
          <p:nvPr/>
        </p:nvSpPr>
        <p:spPr bwMode="auto">
          <a:xfrm>
            <a:off x="250825" y="692150"/>
            <a:ext cx="4067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2400" b="1">
                <a:latin typeface="黑体" pitchFamily="2" charset="-122"/>
                <a:ea typeface="黑体" pitchFamily="2" charset="-122"/>
              </a:rPr>
              <a:t>参与沟通，要有两方当事人</a:t>
            </a:r>
          </a:p>
        </p:txBody>
      </p:sp>
      <p:grpSp>
        <p:nvGrpSpPr>
          <p:cNvPr id="2" name="Group 12"/>
          <p:cNvGrpSpPr>
            <a:grpSpLocks/>
          </p:cNvGrpSpPr>
          <p:nvPr/>
        </p:nvGrpSpPr>
        <p:grpSpPr bwMode="auto">
          <a:xfrm>
            <a:off x="250825" y="1268413"/>
            <a:ext cx="3038475" cy="1022350"/>
            <a:chOff x="3288" y="790"/>
            <a:chExt cx="1914" cy="644"/>
          </a:xfrm>
        </p:grpSpPr>
        <p:sp>
          <p:nvSpPr>
            <p:cNvPr id="8198" name="Rectangle 9"/>
            <p:cNvSpPr>
              <a:spLocks noChangeArrowheads="1"/>
            </p:cNvSpPr>
            <p:nvPr/>
          </p:nvSpPr>
          <p:spPr bwMode="auto">
            <a:xfrm>
              <a:off x="3288" y="790"/>
              <a:ext cx="19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solidFill>
                    <a:srgbClr val="CC0000"/>
                  </a:solidFill>
                  <a:ea typeface="黑体" pitchFamily="2" charset="-122"/>
                </a:rPr>
                <a:t>发讯人</a:t>
              </a:r>
              <a:r>
                <a:rPr kumimoji="1" lang="en-US" altLang="zh-CN" sz="2800" b="1">
                  <a:solidFill>
                    <a:srgbClr val="CC0000"/>
                  </a:solidFill>
                  <a:ea typeface="黑体" pitchFamily="2" charset="-122"/>
                </a:rPr>
                <a:t>——</a:t>
              </a:r>
              <a:r>
                <a:rPr kumimoji="1" lang="zh-CN" altLang="en-US" sz="2800" b="1">
                  <a:solidFill>
                    <a:srgbClr val="CC0000"/>
                  </a:solidFill>
                  <a:ea typeface="黑体" pitchFamily="2" charset="-122"/>
                </a:rPr>
                <a:t>传送方</a:t>
              </a:r>
            </a:p>
          </p:txBody>
        </p:sp>
        <p:sp>
          <p:nvSpPr>
            <p:cNvPr id="8199" name="Rectangle 10"/>
            <p:cNvSpPr>
              <a:spLocks noChangeArrowheads="1"/>
            </p:cNvSpPr>
            <p:nvPr/>
          </p:nvSpPr>
          <p:spPr bwMode="auto">
            <a:xfrm>
              <a:off x="3288" y="1107"/>
              <a:ext cx="19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solidFill>
                    <a:srgbClr val="CC0000"/>
                  </a:solidFill>
                  <a:ea typeface="黑体" pitchFamily="2" charset="-122"/>
                </a:rPr>
                <a:t>受讯人</a:t>
              </a:r>
              <a:r>
                <a:rPr kumimoji="1" lang="en-US" altLang="zh-CN" sz="2800" b="1">
                  <a:solidFill>
                    <a:srgbClr val="CC0000"/>
                  </a:solidFill>
                  <a:ea typeface="黑体" pitchFamily="2" charset="-122"/>
                </a:rPr>
                <a:t>——</a:t>
              </a:r>
              <a:r>
                <a:rPr kumimoji="1" lang="zh-CN" altLang="en-US" sz="2800" b="1">
                  <a:solidFill>
                    <a:srgbClr val="CC0000"/>
                  </a:solidFill>
                  <a:ea typeface="黑体" pitchFamily="2" charset="-122"/>
                </a:rPr>
                <a:t>接收方</a:t>
              </a:r>
            </a:p>
          </p:txBody>
        </p:sp>
      </p:grpSp>
      <p:sp>
        <p:nvSpPr>
          <p:cNvPr id="239627" name="Rectangle 11"/>
          <p:cNvSpPr>
            <a:spLocks noChangeArrowheads="1"/>
          </p:cNvSpPr>
          <p:nvPr/>
        </p:nvSpPr>
        <p:spPr bwMode="auto">
          <a:xfrm>
            <a:off x="250825" y="2300288"/>
            <a:ext cx="7272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600" b="1">
                <a:ea typeface="黑体" pitchFamily="2" charset="-122"/>
              </a:rPr>
              <a:t>你要让对方确定你真正了解沟通的内容，才算达到沟通的目的。</a:t>
            </a:r>
          </a:p>
        </p:txBody>
      </p:sp>
      <p:pic>
        <p:nvPicPr>
          <p:cNvPr id="23962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2414588"/>
            <a:ext cx="5414963"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39621"/>
                                        </p:tgtEl>
                                        <p:attrNameLst>
                                          <p:attrName>style.visibility</p:attrName>
                                        </p:attrNameLst>
                                      </p:cBhvr>
                                      <p:to>
                                        <p:strVal val="visible"/>
                                      </p:to>
                                    </p:set>
                                    <p:animEffect transition="in" filter="slide(fromTop)">
                                      <p:cBhvr>
                                        <p:cTn id="7" dur="500"/>
                                        <p:tgtEl>
                                          <p:spTgt spid="23962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9627"/>
                                        </p:tgtEl>
                                        <p:attrNameLst>
                                          <p:attrName>style.visibility</p:attrName>
                                        </p:attrNameLst>
                                      </p:cBhvr>
                                      <p:to>
                                        <p:strVal val="visible"/>
                                      </p:to>
                                    </p:set>
                                    <p:animEffect transition="in" filter="fade">
                                      <p:cBhvr>
                                        <p:cTn id="15" dur="1000"/>
                                        <p:tgtEl>
                                          <p:spTgt spid="239627"/>
                                        </p:tgtEl>
                                      </p:cBhvr>
                                    </p:animEffect>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239629"/>
                                        </p:tgtEl>
                                        <p:attrNameLst>
                                          <p:attrName>style.visibility</p:attrName>
                                        </p:attrNameLst>
                                      </p:cBhvr>
                                      <p:to>
                                        <p:strVal val="visible"/>
                                      </p:to>
                                    </p:set>
                                    <p:animEffect transition="in" filter="fade">
                                      <p:cBhvr>
                                        <p:cTn id="19" dur="1000"/>
                                        <p:tgtEl>
                                          <p:spTgt spid="239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p:bldP spid="23962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4427538" y="3573463"/>
            <a:ext cx="4716462" cy="3284537"/>
            <a:chOff x="2789" y="2251"/>
            <a:chExt cx="2971" cy="2069"/>
          </a:xfrm>
        </p:grpSpPr>
        <p:pic>
          <p:nvPicPr>
            <p:cNvPr id="81927" name="Picture 8" descr="guan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89" y="2251"/>
              <a:ext cx="2971" cy="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8" name="Rectangle 9"/>
            <p:cNvSpPr>
              <a:spLocks noChangeArrowheads="1"/>
            </p:cNvSpPr>
            <p:nvPr/>
          </p:nvSpPr>
          <p:spPr bwMode="auto">
            <a:xfrm>
              <a:off x="2789" y="3748"/>
              <a:ext cx="91" cy="572"/>
            </a:xfrm>
            <a:prstGeom prst="rect">
              <a:avLst/>
            </a:prstGeom>
            <a:gradFill rotWithShape="1">
              <a:gsLst>
                <a:gs pos="0">
                  <a:schemeClr val="bg1"/>
                </a:gs>
                <a:gs pos="100000">
                  <a:schemeClr val="bg1">
                    <a:alpha val="0"/>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35171" name="Text Box 3"/>
          <p:cNvSpPr txBox="1">
            <a:spLocks noChangeArrowheads="1"/>
          </p:cNvSpPr>
          <p:nvPr/>
        </p:nvSpPr>
        <p:spPr bwMode="auto">
          <a:xfrm>
            <a:off x="755650" y="3068638"/>
            <a:ext cx="6911975"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marL="174625" indent="-174625"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0000"/>
              </a:lnSpc>
              <a:spcBef>
                <a:spcPct val="20000"/>
              </a:spcBef>
              <a:buFontTx/>
              <a:buChar char="•"/>
            </a:pPr>
            <a:r>
              <a:rPr kumimoji="1" lang="zh-CN" altLang="en-US" sz="2000" b="1">
                <a:latin typeface="黑体" pitchFamily="2" charset="-122"/>
                <a:ea typeface="黑体" pitchFamily="2" charset="-122"/>
              </a:rPr>
              <a:t>没错！这的确令人气恼，让我们来想想办法</a:t>
            </a:r>
          </a:p>
          <a:p>
            <a:pPr>
              <a:lnSpc>
                <a:spcPct val="120000"/>
              </a:lnSpc>
              <a:spcBef>
                <a:spcPct val="20000"/>
              </a:spcBef>
              <a:buFontTx/>
              <a:buChar char="•"/>
            </a:pPr>
            <a:r>
              <a:rPr kumimoji="1" lang="zh-CN" altLang="en-US" sz="2000" b="1">
                <a:latin typeface="黑体" pitchFamily="2" charset="-122"/>
                <a:ea typeface="黑体" pitchFamily="2" charset="-122"/>
              </a:rPr>
              <a:t>没错！真是让人气愤，但我（们）可以</a:t>
            </a:r>
            <a:r>
              <a:rPr kumimoji="1" lang="en-US" altLang="zh-CN" sz="2000" b="1">
                <a:latin typeface="Times New Roman" pitchFamily="18" charset="0"/>
                <a:ea typeface="黑体" pitchFamily="2" charset="-122"/>
              </a:rPr>
              <a:t>…</a:t>
            </a:r>
            <a:endParaRPr kumimoji="1" lang="en-US" altLang="zh-CN" sz="2000" b="1">
              <a:latin typeface="黑体" pitchFamily="2" charset="-122"/>
              <a:ea typeface="黑体" pitchFamily="2" charset="-122"/>
            </a:endParaRPr>
          </a:p>
          <a:p>
            <a:pPr>
              <a:lnSpc>
                <a:spcPct val="120000"/>
              </a:lnSpc>
              <a:spcBef>
                <a:spcPct val="20000"/>
              </a:spcBef>
              <a:buFontTx/>
              <a:buChar char="•"/>
            </a:pPr>
            <a:r>
              <a:rPr kumimoji="1" lang="zh-CN" altLang="en-US" sz="2000" b="1">
                <a:latin typeface="黑体" pitchFamily="2" charset="-122"/>
                <a:ea typeface="黑体" pitchFamily="2" charset="-122"/>
              </a:rPr>
              <a:t>你有足够的理由对这事不关心，不过，从另一方来看</a:t>
            </a:r>
            <a:r>
              <a:rPr kumimoji="1" lang="en-US" altLang="zh-CN" sz="2000" b="1">
                <a:latin typeface="Times New Roman" pitchFamily="18" charset="0"/>
                <a:ea typeface="黑体" pitchFamily="2" charset="-122"/>
              </a:rPr>
              <a:t>…</a:t>
            </a:r>
            <a:endParaRPr kumimoji="1" lang="en-US" altLang="zh-CN" sz="2000" b="1">
              <a:latin typeface="黑体" pitchFamily="2" charset="-122"/>
              <a:ea typeface="黑体" pitchFamily="2" charset="-122"/>
            </a:endParaRPr>
          </a:p>
          <a:p>
            <a:pPr>
              <a:lnSpc>
                <a:spcPct val="120000"/>
              </a:lnSpc>
              <a:spcBef>
                <a:spcPct val="20000"/>
              </a:spcBef>
              <a:buFontTx/>
              <a:buChar char="•"/>
            </a:pPr>
            <a:r>
              <a:rPr kumimoji="1" lang="zh-CN" altLang="en-US" sz="2000" b="1">
                <a:latin typeface="黑体" pitchFamily="2" charset="-122"/>
                <a:ea typeface="黑体" pitchFamily="2" charset="-122"/>
              </a:rPr>
              <a:t>详细告诉我一切吧！我们可能找出途径来解决呢？</a:t>
            </a:r>
          </a:p>
        </p:txBody>
      </p:sp>
      <p:sp>
        <p:nvSpPr>
          <p:cNvPr id="81924" name="Rectangle 5"/>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1925" name="Rectangle 6"/>
          <p:cNvSpPr>
            <a:spLocks noChangeArrowheads="1"/>
          </p:cNvSpPr>
          <p:nvPr/>
        </p:nvSpPr>
        <p:spPr bwMode="auto">
          <a:xfrm>
            <a:off x="34925" y="11969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chemeClr val="bg1"/>
                </a:solidFill>
                <a:ea typeface="黑体" pitchFamily="2" charset="-122"/>
              </a:rPr>
              <a:t>成熟沟通的十大法则</a:t>
            </a:r>
          </a:p>
        </p:txBody>
      </p:sp>
      <p:sp>
        <p:nvSpPr>
          <p:cNvPr id="135175" name="Rectangle 7"/>
          <p:cNvSpPr>
            <a:spLocks noChangeArrowheads="1"/>
          </p:cNvSpPr>
          <p:nvPr/>
        </p:nvSpPr>
        <p:spPr bwMode="auto">
          <a:xfrm>
            <a:off x="34925" y="2120900"/>
            <a:ext cx="6613525"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spcBef>
                <a:spcPct val="20000"/>
              </a:spcBef>
            </a:pPr>
            <a:r>
              <a:rPr kumimoji="1" lang="zh-CN" altLang="en-US" sz="2800" b="1">
                <a:ea typeface="黑体" pitchFamily="2" charset="-122"/>
              </a:rPr>
              <a:t>（九）</a:t>
            </a:r>
            <a:r>
              <a:rPr kumimoji="1" lang="zh-CN" altLang="en-US" sz="2800" b="1">
                <a:ea typeface="黑体" pitchFamily="2" charset="-122"/>
                <a:sym typeface="Wingdings" pitchFamily="2" charset="2"/>
              </a:rPr>
              <a:t>用慈爱式关怀语气引导，表示关心</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5175"/>
                                        </p:tgtEl>
                                        <p:attrNameLst>
                                          <p:attrName>style.visibility</p:attrName>
                                        </p:attrNameLst>
                                      </p:cBhvr>
                                      <p:to>
                                        <p:strVal val="visible"/>
                                      </p:to>
                                    </p:set>
                                    <p:animEffect transition="in" filter="wipe(left)">
                                      <p:cBhvr>
                                        <p:cTn id="7" dur="500"/>
                                        <p:tgtEl>
                                          <p:spTgt spid="13517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35171">
                                            <p:txEl>
                                              <p:pRg st="0" end="0"/>
                                            </p:txEl>
                                          </p:spTgt>
                                        </p:tgtEl>
                                        <p:attrNameLst>
                                          <p:attrName>style.visibility</p:attrName>
                                        </p:attrNameLst>
                                      </p:cBhvr>
                                      <p:to>
                                        <p:strVal val="visible"/>
                                      </p:to>
                                    </p:set>
                                    <p:animEffect transition="in" filter="wipe(left)">
                                      <p:cBhvr>
                                        <p:cTn id="16" dur="500"/>
                                        <p:tgtEl>
                                          <p:spTgt spid="135171">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35171">
                                            <p:txEl>
                                              <p:pRg st="1" end="1"/>
                                            </p:txEl>
                                          </p:spTgt>
                                        </p:tgtEl>
                                        <p:attrNameLst>
                                          <p:attrName>style.visibility</p:attrName>
                                        </p:attrNameLst>
                                      </p:cBhvr>
                                      <p:to>
                                        <p:strVal val="visible"/>
                                      </p:to>
                                    </p:set>
                                    <p:animEffect transition="in" filter="wipe(left)">
                                      <p:cBhvr>
                                        <p:cTn id="21" dur="500"/>
                                        <p:tgtEl>
                                          <p:spTgt spid="135171">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35171">
                                            <p:txEl>
                                              <p:pRg st="2" end="2"/>
                                            </p:txEl>
                                          </p:spTgt>
                                        </p:tgtEl>
                                        <p:attrNameLst>
                                          <p:attrName>style.visibility</p:attrName>
                                        </p:attrNameLst>
                                      </p:cBhvr>
                                      <p:to>
                                        <p:strVal val="visible"/>
                                      </p:to>
                                    </p:set>
                                    <p:animEffect transition="in" filter="wipe(left)">
                                      <p:cBhvr>
                                        <p:cTn id="26" dur="500"/>
                                        <p:tgtEl>
                                          <p:spTgt spid="135171">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35171">
                                            <p:txEl>
                                              <p:pRg st="3" end="3"/>
                                            </p:txEl>
                                          </p:spTgt>
                                        </p:tgtEl>
                                        <p:attrNameLst>
                                          <p:attrName>style.visibility</p:attrName>
                                        </p:attrNameLst>
                                      </p:cBhvr>
                                      <p:to>
                                        <p:strVal val="visible"/>
                                      </p:to>
                                    </p:set>
                                    <p:animEffect transition="in" filter="wipe(left)">
                                      <p:cBhvr>
                                        <p:cTn id="31" dur="500"/>
                                        <p:tgtEl>
                                          <p:spTgt spid="1351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Text Box 3"/>
          <p:cNvSpPr txBox="1">
            <a:spLocks noChangeArrowheads="1"/>
          </p:cNvSpPr>
          <p:nvPr/>
        </p:nvSpPr>
        <p:spPr bwMode="auto">
          <a:xfrm>
            <a:off x="755650" y="2924175"/>
            <a:ext cx="7345363"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marL="174625" indent="-174625"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0000"/>
              </a:lnSpc>
              <a:spcBef>
                <a:spcPct val="20000"/>
              </a:spcBef>
              <a:buFontTx/>
              <a:buChar char="•"/>
            </a:pPr>
            <a:r>
              <a:rPr kumimoji="1" lang="zh-CN" altLang="en-US" sz="2000" b="1">
                <a:latin typeface="黑体" pitchFamily="2" charset="-122"/>
                <a:ea typeface="黑体" pitchFamily="2" charset="-122"/>
              </a:rPr>
              <a:t>命令式权威：我可以理解到，这对你来说实在是一个很大的顾虑</a:t>
            </a:r>
          </a:p>
          <a:p>
            <a:pPr>
              <a:lnSpc>
                <a:spcPct val="120000"/>
              </a:lnSpc>
              <a:spcBef>
                <a:spcPct val="20000"/>
              </a:spcBef>
              <a:buFontTx/>
              <a:buChar char="•"/>
            </a:pPr>
            <a:r>
              <a:rPr kumimoji="1" lang="zh-CN" altLang="en-US" sz="2000" b="1">
                <a:latin typeface="黑体" pitchFamily="2" charset="-122"/>
                <a:ea typeface="黑体" pitchFamily="2" charset="-122"/>
              </a:rPr>
              <a:t>儿童式直接：我希望没有说错什么，而导致你有被骗的感觉</a:t>
            </a:r>
          </a:p>
          <a:p>
            <a:pPr>
              <a:lnSpc>
                <a:spcPct val="120000"/>
              </a:lnSpc>
              <a:spcBef>
                <a:spcPct val="20000"/>
              </a:spcBef>
              <a:buFontTx/>
              <a:buChar char="•"/>
            </a:pPr>
            <a:r>
              <a:rPr kumimoji="1" lang="zh-CN" altLang="en-US" sz="2000" b="1">
                <a:latin typeface="黑体" pitchFamily="2" charset="-122"/>
                <a:ea typeface="黑体" pitchFamily="2" charset="-122"/>
              </a:rPr>
              <a:t>成熟式理性：我们已详细讨论过所有的方法，始终觉得这是最好的</a:t>
            </a:r>
          </a:p>
          <a:p>
            <a:pPr>
              <a:lnSpc>
                <a:spcPct val="120000"/>
              </a:lnSpc>
              <a:spcBef>
                <a:spcPct val="20000"/>
              </a:spcBef>
              <a:buFontTx/>
              <a:buChar char="•"/>
            </a:pPr>
            <a:r>
              <a:rPr kumimoji="1" lang="zh-CN" altLang="en-US" sz="2000" b="1">
                <a:latin typeface="黑体" pitchFamily="2" charset="-122"/>
                <a:ea typeface="黑体" pitchFamily="2" charset="-122"/>
              </a:rPr>
              <a:t>或许我们不必急躁地立即作决定，大家分头思考一下，改天再议可能对我们更有利</a:t>
            </a:r>
          </a:p>
        </p:txBody>
      </p:sp>
      <p:sp>
        <p:nvSpPr>
          <p:cNvPr id="82947" name="Rectangle 5"/>
          <p:cNvSpPr>
            <a:spLocks noChangeArrowheads="1"/>
          </p:cNvSpPr>
          <p:nvPr/>
        </p:nvSpPr>
        <p:spPr bwMode="auto">
          <a:xfrm>
            <a:off x="0" y="1123950"/>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2948" name="Rectangle 6"/>
          <p:cNvSpPr>
            <a:spLocks noChangeArrowheads="1"/>
          </p:cNvSpPr>
          <p:nvPr/>
        </p:nvSpPr>
        <p:spPr bwMode="auto">
          <a:xfrm>
            <a:off x="34925" y="11969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chemeClr val="bg1"/>
                </a:solidFill>
                <a:ea typeface="黑体" pitchFamily="2" charset="-122"/>
              </a:rPr>
              <a:t>成熟沟通的十大法则</a:t>
            </a:r>
          </a:p>
        </p:txBody>
      </p:sp>
      <p:sp>
        <p:nvSpPr>
          <p:cNvPr id="136199" name="Rectangle 7"/>
          <p:cNvSpPr>
            <a:spLocks noChangeArrowheads="1"/>
          </p:cNvSpPr>
          <p:nvPr/>
        </p:nvSpPr>
        <p:spPr bwMode="auto">
          <a:xfrm>
            <a:off x="34925" y="2120900"/>
            <a:ext cx="768508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20000"/>
              </a:lnSpc>
              <a:spcBef>
                <a:spcPct val="20000"/>
              </a:spcBef>
            </a:pPr>
            <a:r>
              <a:rPr kumimoji="1" lang="zh-CN" altLang="en-US" sz="2800" b="1">
                <a:ea typeface="黑体" pitchFamily="2" charset="-122"/>
              </a:rPr>
              <a:t>（十）成熟式理性：我了解这个决定的内在涵意</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199"/>
                                        </p:tgtEl>
                                        <p:attrNameLst>
                                          <p:attrName>style.visibility</p:attrName>
                                        </p:attrNameLst>
                                      </p:cBhvr>
                                      <p:to>
                                        <p:strVal val="visible"/>
                                      </p:to>
                                    </p:set>
                                    <p:animEffect transition="in" filter="wipe(left)">
                                      <p:cBhvr>
                                        <p:cTn id="7" dur="500"/>
                                        <p:tgtEl>
                                          <p:spTgt spid="1361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6195">
                                            <p:txEl>
                                              <p:pRg st="0" end="0"/>
                                            </p:txEl>
                                          </p:spTgt>
                                        </p:tgtEl>
                                        <p:attrNameLst>
                                          <p:attrName>style.visibility</p:attrName>
                                        </p:attrNameLst>
                                      </p:cBhvr>
                                      <p:to>
                                        <p:strVal val="visible"/>
                                      </p:to>
                                    </p:set>
                                    <p:animEffect transition="in" filter="wipe(left)">
                                      <p:cBhvr>
                                        <p:cTn id="12" dur="500"/>
                                        <p:tgtEl>
                                          <p:spTgt spid="1361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6195">
                                            <p:txEl>
                                              <p:pRg st="1" end="1"/>
                                            </p:txEl>
                                          </p:spTgt>
                                        </p:tgtEl>
                                        <p:attrNameLst>
                                          <p:attrName>style.visibility</p:attrName>
                                        </p:attrNameLst>
                                      </p:cBhvr>
                                      <p:to>
                                        <p:strVal val="visible"/>
                                      </p:to>
                                    </p:set>
                                    <p:animEffect transition="in" filter="wipe(left)">
                                      <p:cBhvr>
                                        <p:cTn id="17" dur="500"/>
                                        <p:tgtEl>
                                          <p:spTgt spid="13619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6195">
                                            <p:txEl>
                                              <p:pRg st="2" end="2"/>
                                            </p:txEl>
                                          </p:spTgt>
                                        </p:tgtEl>
                                        <p:attrNameLst>
                                          <p:attrName>style.visibility</p:attrName>
                                        </p:attrNameLst>
                                      </p:cBhvr>
                                      <p:to>
                                        <p:strVal val="visible"/>
                                      </p:to>
                                    </p:set>
                                    <p:animEffect transition="in" filter="wipe(left)">
                                      <p:cBhvr>
                                        <p:cTn id="22" dur="500"/>
                                        <p:tgtEl>
                                          <p:spTgt spid="13619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6195">
                                            <p:txEl>
                                              <p:pRg st="3" end="3"/>
                                            </p:txEl>
                                          </p:spTgt>
                                        </p:tgtEl>
                                        <p:attrNameLst>
                                          <p:attrName>style.visibility</p:attrName>
                                        </p:attrNameLst>
                                      </p:cBhvr>
                                      <p:to>
                                        <p:strVal val="visible"/>
                                      </p:to>
                                    </p:set>
                                    <p:animEffect transition="in" filter="wipe(left)">
                                      <p:cBhvr>
                                        <p:cTn id="27" dur="500"/>
                                        <p:tgtEl>
                                          <p:spTgt spid="1361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0283"/>
          <a:stretch>
            <a:fillRect/>
          </a:stretch>
        </p:blipFill>
        <p:spPr bwMode="auto">
          <a:xfrm>
            <a:off x="0" y="1857375"/>
            <a:ext cx="9144000"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7" name="Rectangle 5"/>
          <p:cNvSpPr>
            <a:spLocks noChangeArrowheads="1"/>
          </p:cNvSpPr>
          <p:nvPr/>
        </p:nvSpPr>
        <p:spPr bwMode="auto">
          <a:xfrm>
            <a:off x="225425" y="908050"/>
            <a:ext cx="61928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6000" b="1">
                <a:solidFill>
                  <a:srgbClr val="CC0000"/>
                </a:solidFill>
                <a:latin typeface="Tahoma" pitchFamily="34" charset="0"/>
              </a:rPr>
              <a:t>Never too late!</a:t>
            </a:r>
          </a:p>
        </p:txBody>
      </p:sp>
      <p:sp>
        <p:nvSpPr>
          <p:cNvPr id="187398" name="Rectangle 6"/>
          <p:cNvSpPr>
            <a:spLocks noChangeArrowheads="1"/>
          </p:cNvSpPr>
          <p:nvPr/>
        </p:nvSpPr>
        <p:spPr bwMode="auto">
          <a:xfrm>
            <a:off x="250825" y="1914525"/>
            <a:ext cx="3448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ea typeface="黑体" pitchFamily="2" charset="-122"/>
              </a:rPr>
              <a:t>学习沟通永不嫌迟</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7397"/>
                                        </p:tgtEl>
                                        <p:attrNameLst>
                                          <p:attrName>style.visibility</p:attrName>
                                        </p:attrNameLst>
                                      </p:cBhvr>
                                      <p:to>
                                        <p:strVal val="visible"/>
                                      </p:to>
                                    </p:set>
                                    <p:animEffect transition="in" filter="fade">
                                      <p:cBhvr>
                                        <p:cTn id="7" dur="1000"/>
                                        <p:tgtEl>
                                          <p:spTgt spid="187397"/>
                                        </p:tgtEl>
                                      </p:cBhvr>
                                    </p:animEffect>
                                    <p:anim calcmode="lin" valueType="num">
                                      <p:cBhvr>
                                        <p:cTn id="8" dur="1000" fill="hold"/>
                                        <p:tgtEl>
                                          <p:spTgt spid="187397"/>
                                        </p:tgtEl>
                                        <p:attrNameLst>
                                          <p:attrName>ppt_x</p:attrName>
                                        </p:attrNameLst>
                                      </p:cBhvr>
                                      <p:tavLst>
                                        <p:tav tm="0">
                                          <p:val>
                                            <p:strVal val="#ppt_x"/>
                                          </p:val>
                                        </p:tav>
                                        <p:tav tm="100000">
                                          <p:val>
                                            <p:strVal val="#ppt_x"/>
                                          </p:val>
                                        </p:tav>
                                      </p:tavLst>
                                    </p:anim>
                                    <p:anim calcmode="lin" valueType="num">
                                      <p:cBhvr>
                                        <p:cTn id="9" dur="1000" fill="hold"/>
                                        <p:tgtEl>
                                          <p:spTgt spid="187397"/>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87398"/>
                                        </p:tgtEl>
                                        <p:attrNameLst>
                                          <p:attrName>style.visibility</p:attrName>
                                        </p:attrNameLst>
                                      </p:cBhvr>
                                      <p:to>
                                        <p:strVal val="visible"/>
                                      </p:to>
                                    </p:set>
                                    <p:animEffect transition="in" filter="wipe(left)">
                                      <p:cBhvr>
                                        <p:cTn id="13" dur="500"/>
                                        <p:tgtEl>
                                          <p:spTgt spid="187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7" grpId="0"/>
      <p:bldP spid="18739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3"/>
          <p:cNvSpPr>
            <a:spLocks noChangeArrowheads="1"/>
          </p:cNvSpPr>
          <p:nvPr/>
        </p:nvSpPr>
        <p:spPr bwMode="auto">
          <a:xfrm>
            <a:off x="179388" y="3449638"/>
            <a:ext cx="87090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kumimoji="1" lang="zh-CN" altLang="en-US" sz="5400" b="1">
                <a:ea typeface="黑体" pitchFamily="2" charset="-122"/>
              </a:rPr>
              <a:t>肯定自己、肯定别人的人</a:t>
            </a:r>
          </a:p>
          <a:p>
            <a:pPr>
              <a:lnSpc>
                <a:spcPct val="120000"/>
              </a:lnSpc>
            </a:pPr>
            <a:r>
              <a:rPr kumimoji="1" lang="zh-CN" altLang="en-US" sz="5400" b="1">
                <a:solidFill>
                  <a:srgbClr val="CC0000"/>
                </a:solidFill>
                <a:ea typeface="黑体" pitchFamily="2" charset="-122"/>
              </a:rPr>
              <a:t>     </a:t>
            </a:r>
            <a:r>
              <a:rPr kumimoji="1" lang="en-US" altLang="zh-CN" sz="5400" b="1">
                <a:solidFill>
                  <a:srgbClr val="CC0000"/>
                </a:solidFill>
                <a:ea typeface="黑体" pitchFamily="2" charset="-122"/>
              </a:rPr>
              <a:t>——</a:t>
            </a:r>
            <a:r>
              <a:rPr kumimoji="1" lang="zh-CN" altLang="en-US" sz="5400" b="1">
                <a:solidFill>
                  <a:srgbClr val="CC0000"/>
                </a:solidFill>
                <a:ea typeface="黑体" pitchFamily="2" charset="-122"/>
              </a:rPr>
              <a:t>互相鼓舞、相得益彰</a:t>
            </a:r>
          </a:p>
        </p:txBody>
      </p:sp>
      <p:sp>
        <p:nvSpPr>
          <p:cNvPr id="241668" name="Rectangle 4"/>
          <p:cNvSpPr>
            <a:spLocks noChangeArrowheads="1"/>
          </p:cNvSpPr>
          <p:nvPr/>
        </p:nvSpPr>
        <p:spPr bwMode="auto">
          <a:xfrm>
            <a:off x="1647825" y="2744788"/>
            <a:ext cx="5803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ea typeface="黑体" pitchFamily="2" charset="-122"/>
              </a:rPr>
              <a:t>否定自己、否定别人的人</a:t>
            </a:r>
            <a:r>
              <a:rPr kumimoji="1" lang="en-US" altLang="zh-CN" sz="2000" b="1">
                <a:ea typeface="黑体" pitchFamily="2" charset="-122"/>
              </a:rPr>
              <a:t>——</a:t>
            </a:r>
            <a:r>
              <a:rPr kumimoji="1" lang="zh-CN" altLang="en-US" sz="2000" b="1">
                <a:ea typeface="黑体" pitchFamily="2" charset="-122"/>
              </a:rPr>
              <a:t>没有目标、没有希望</a:t>
            </a:r>
          </a:p>
        </p:txBody>
      </p:sp>
      <p:sp>
        <p:nvSpPr>
          <p:cNvPr id="241669" name="Rectangle 5"/>
          <p:cNvSpPr>
            <a:spLocks noChangeArrowheads="1"/>
          </p:cNvSpPr>
          <p:nvPr/>
        </p:nvSpPr>
        <p:spPr bwMode="auto">
          <a:xfrm>
            <a:off x="1647825" y="2365375"/>
            <a:ext cx="5803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ea typeface="黑体" pitchFamily="2" charset="-122"/>
              </a:rPr>
              <a:t>否定自己、肯定别人的人</a:t>
            </a:r>
            <a:r>
              <a:rPr kumimoji="1" lang="en-US" altLang="zh-CN" sz="2000" b="1">
                <a:ea typeface="黑体" pitchFamily="2" charset="-122"/>
              </a:rPr>
              <a:t>——</a:t>
            </a:r>
            <a:r>
              <a:rPr kumimoji="1" lang="zh-CN" altLang="en-US" sz="2000" b="1">
                <a:ea typeface="黑体" pitchFamily="2" charset="-122"/>
              </a:rPr>
              <a:t>缺乏自信、悲观盲从</a:t>
            </a:r>
          </a:p>
        </p:txBody>
      </p:sp>
      <p:sp>
        <p:nvSpPr>
          <p:cNvPr id="241670" name="Rectangle 6"/>
          <p:cNvSpPr>
            <a:spLocks noChangeArrowheads="1"/>
          </p:cNvSpPr>
          <p:nvPr/>
        </p:nvSpPr>
        <p:spPr bwMode="auto">
          <a:xfrm>
            <a:off x="1647825" y="1985963"/>
            <a:ext cx="5803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ea typeface="黑体" pitchFamily="2" charset="-122"/>
              </a:rPr>
              <a:t>肯定自己、否定别人的人</a:t>
            </a:r>
            <a:r>
              <a:rPr kumimoji="1" lang="en-US" altLang="zh-CN" sz="2000" b="1">
                <a:ea typeface="黑体" pitchFamily="2" charset="-122"/>
              </a:rPr>
              <a:t>——</a:t>
            </a:r>
            <a:r>
              <a:rPr kumimoji="1" lang="zh-CN" altLang="en-US" sz="2000" b="1">
                <a:ea typeface="黑体" pitchFamily="2" charset="-122"/>
              </a:rPr>
              <a:t>自高自大、目中无人</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41670"/>
                                        </p:tgtEl>
                                        <p:attrNameLst>
                                          <p:attrName>style.visibility</p:attrName>
                                        </p:attrNameLst>
                                      </p:cBhvr>
                                      <p:to>
                                        <p:strVal val="visible"/>
                                      </p:to>
                                    </p:set>
                                    <p:animEffect transition="in" filter="fade">
                                      <p:cBhvr>
                                        <p:cTn id="7" dur="1000"/>
                                        <p:tgtEl>
                                          <p:spTgt spid="241670"/>
                                        </p:tgtEl>
                                      </p:cBhvr>
                                    </p:animEffect>
                                    <p:anim calcmode="lin" valueType="num">
                                      <p:cBhvr>
                                        <p:cTn id="8" dur="1000" fill="hold"/>
                                        <p:tgtEl>
                                          <p:spTgt spid="241670"/>
                                        </p:tgtEl>
                                        <p:attrNameLst>
                                          <p:attrName>ppt_x</p:attrName>
                                        </p:attrNameLst>
                                      </p:cBhvr>
                                      <p:tavLst>
                                        <p:tav tm="0">
                                          <p:val>
                                            <p:strVal val="#ppt_x"/>
                                          </p:val>
                                        </p:tav>
                                        <p:tav tm="100000">
                                          <p:val>
                                            <p:strVal val="#ppt_x"/>
                                          </p:val>
                                        </p:tav>
                                      </p:tavLst>
                                    </p:anim>
                                    <p:anim calcmode="lin" valueType="num">
                                      <p:cBhvr>
                                        <p:cTn id="9" dur="1000" fill="hold"/>
                                        <p:tgtEl>
                                          <p:spTgt spid="24167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41669"/>
                                        </p:tgtEl>
                                        <p:attrNameLst>
                                          <p:attrName>style.visibility</p:attrName>
                                        </p:attrNameLst>
                                      </p:cBhvr>
                                      <p:to>
                                        <p:strVal val="visible"/>
                                      </p:to>
                                    </p:set>
                                    <p:animEffect transition="in" filter="fade">
                                      <p:cBhvr>
                                        <p:cTn id="14" dur="1000"/>
                                        <p:tgtEl>
                                          <p:spTgt spid="241669"/>
                                        </p:tgtEl>
                                      </p:cBhvr>
                                    </p:animEffect>
                                    <p:anim calcmode="lin" valueType="num">
                                      <p:cBhvr>
                                        <p:cTn id="15" dur="1000" fill="hold"/>
                                        <p:tgtEl>
                                          <p:spTgt spid="241669"/>
                                        </p:tgtEl>
                                        <p:attrNameLst>
                                          <p:attrName>ppt_x</p:attrName>
                                        </p:attrNameLst>
                                      </p:cBhvr>
                                      <p:tavLst>
                                        <p:tav tm="0">
                                          <p:val>
                                            <p:strVal val="#ppt_x"/>
                                          </p:val>
                                        </p:tav>
                                        <p:tav tm="100000">
                                          <p:val>
                                            <p:strVal val="#ppt_x"/>
                                          </p:val>
                                        </p:tav>
                                      </p:tavLst>
                                    </p:anim>
                                    <p:anim calcmode="lin" valueType="num">
                                      <p:cBhvr>
                                        <p:cTn id="16" dur="1000" fill="hold"/>
                                        <p:tgtEl>
                                          <p:spTgt spid="241669"/>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241668"/>
                                        </p:tgtEl>
                                        <p:attrNameLst>
                                          <p:attrName>style.visibility</p:attrName>
                                        </p:attrNameLst>
                                      </p:cBhvr>
                                      <p:to>
                                        <p:strVal val="visible"/>
                                      </p:to>
                                    </p:set>
                                    <p:animEffect transition="in" filter="fade">
                                      <p:cBhvr>
                                        <p:cTn id="21" dur="1000"/>
                                        <p:tgtEl>
                                          <p:spTgt spid="241668"/>
                                        </p:tgtEl>
                                      </p:cBhvr>
                                    </p:animEffect>
                                    <p:anim calcmode="lin" valueType="num">
                                      <p:cBhvr>
                                        <p:cTn id="22" dur="1000" fill="hold"/>
                                        <p:tgtEl>
                                          <p:spTgt spid="241668"/>
                                        </p:tgtEl>
                                        <p:attrNameLst>
                                          <p:attrName>ppt_x</p:attrName>
                                        </p:attrNameLst>
                                      </p:cBhvr>
                                      <p:tavLst>
                                        <p:tav tm="0">
                                          <p:val>
                                            <p:strVal val="#ppt_x"/>
                                          </p:val>
                                        </p:tav>
                                        <p:tav tm="100000">
                                          <p:val>
                                            <p:strVal val="#ppt_x"/>
                                          </p:val>
                                        </p:tav>
                                      </p:tavLst>
                                    </p:anim>
                                    <p:anim calcmode="lin" valueType="num">
                                      <p:cBhvr>
                                        <p:cTn id="23" dur="1000" fill="hold"/>
                                        <p:tgtEl>
                                          <p:spTgt spid="241668"/>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241667"/>
                                        </p:tgtEl>
                                        <p:attrNameLst>
                                          <p:attrName>style.visibility</p:attrName>
                                        </p:attrNameLst>
                                      </p:cBhvr>
                                      <p:to>
                                        <p:strVal val="visible"/>
                                      </p:to>
                                    </p:set>
                                    <p:anim calcmode="lin" valueType="num">
                                      <p:cBhvr>
                                        <p:cTn id="28" dur="1000" fill="hold"/>
                                        <p:tgtEl>
                                          <p:spTgt spid="241667"/>
                                        </p:tgtEl>
                                        <p:attrNameLst>
                                          <p:attrName>ppt_w</p:attrName>
                                        </p:attrNameLst>
                                      </p:cBhvr>
                                      <p:tavLst>
                                        <p:tav tm="0">
                                          <p:val>
                                            <p:fltVal val="0"/>
                                          </p:val>
                                        </p:tav>
                                        <p:tav tm="100000">
                                          <p:val>
                                            <p:strVal val="#ppt_w"/>
                                          </p:val>
                                        </p:tav>
                                      </p:tavLst>
                                    </p:anim>
                                    <p:anim calcmode="lin" valueType="num">
                                      <p:cBhvr>
                                        <p:cTn id="29" dur="1000" fill="hold"/>
                                        <p:tgtEl>
                                          <p:spTgt spid="241667"/>
                                        </p:tgtEl>
                                        <p:attrNameLst>
                                          <p:attrName>ppt_h</p:attrName>
                                        </p:attrNameLst>
                                      </p:cBhvr>
                                      <p:tavLst>
                                        <p:tav tm="0">
                                          <p:val>
                                            <p:fltVal val="0"/>
                                          </p:val>
                                        </p:tav>
                                        <p:tav tm="100000">
                                          <p:val>
                                            <p:strVal val="#ppt_h"/>
                                          </p:val>
                                        </p:tav>
                                      </p:tavLst>
                                    </p:anim>
                                    <p:animEffect transition="in" filter="fade">
                                      <p:cBhvr>
                                        <p:cTn id="30" dur="1000"/>
                                        <p:tgtEl>
                                          <p:spTgt spid="241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p:bldP spid="241668" grpId="0"/>
      <p:bldP spid="241669" grpId="0"/>
      <p:bldP spid="24167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77" name="Picture 5"/>
          <p:cNvPicPr>
            <a:picLocks noChangeAspect="1" noChangeArrowheads="1"/>
          </p:cNvPicPr>
          <p:nvPr/>
        </p:nvPicPr>
        <p:blipFill>
          <a:blip r:embed="rId3">
            <a:extLst>
              <a:ext uri="{28A0092B-C50C-407E-A947-70E740481C1C}">
                <a14:useLocalDpi xmlns:a14="http://schemas.microsoft.com/office/drawing/2010/main" val="0"/>
              </a:ext>
            </a:extLst>
          </a:blip>
          <a:srcRect r="74837"/>
          <a:stretch>
            <a:fillRect/>
          </a:stretch>
        </p:blipFill>
        <p:spPr bwMode="auto">
          <a:xfrm>
            <a:off x="2133600" y="2711450"/>
            <a:ext cx="1227138"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078" name="Picture 6"/>
          <p:cNvPicPr>
            <a:picLocks noChangeAspect="1" noChangeArrowheads="1"/>
          </p:cNvPicPr>
          <p:nvPr/>
        </p:nvPicPr>
        <p:blipFill>
          <a:blip r:embed="rId3">
            <a:extLst>
              <a:ext uri="{28A0092B-C50C-407E-A947-70E740481C1C}">
                <a14:useLocalDpi xmlns:a14="http://schemas.microsoft.com/office/drawing/2010/main" val="0"/>
              </a:ext>
            </a:extLst>
          </a:blip>
          <a:srcRect l="25000" r="50000"/>
          <a:stretch>
            <a:fillRect/>
          </a:stretch>
        </p:blipFill>
        <p:spPr bwMode="auto">
          <a:xfrm>
            <a:off x="3352800" y="2711450"/>
            <a:ext cx="12192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079" name="Picture 7"/>
          <p:cNvPicPr>
            <a:picLocks noChangeAspect="1" noChangeArrowheads="1"/>
          </p:cNvPicPr>
          <p:nvPr/>
        </p:nvPicPr>
        <p:blipFill>
          <a:blip r:embed="rId3">
            <a:extLst>
              <a:ext uri="{28A0092B-C50C-407E-A947-70E740481C1C}">
                <a14:useLocalDpi xmlns:a14="http://schemas.microsoft.com/office/drawing/2010/main" val="0"/>
              </a:ext>
            </a:extLst>
          </a:blip>
          <a:srcRect l="49773" r="25000"/>
          <a:stretch>
            <a:fillRect/>
          </a:stretch>
        </p:blipFill>
        <p:spPr bwMode="auto">
          <a:xfrm>
            <a:off x="4560888" y="2711450"/>
            <a:ext cx="1230312"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080" name="Picture 8"/>
          <p:cNvPicPr>
            <a:picLocks noChangeAspect="1" noChangeArrowheads="1"/>
          </p:cNvPicPr>
          <p:nvPr/>
        </p:nvPicPr>
        <p:blipFill>
          <a:blip r:embed="rId3">
            <a:extLst>
              <a:ext uri="{28A0092B-C50C-407E-A947-70E740481C1C}">
                <a14:useLocalDpi xmlns:a14="http://schemas.microsoft.com/office/drawing/2010/main" val="0"/>
              </a:ext>
            </a:extLst>
          </a:blip>
          <a:srcRect l="74773"/>
          <a:stretch>
            <a:fillRect/>
          </a:stretch>
        </p:blipFill>
        <p:spPr bwMode="auto">
          <a:xfrm>
            <a:off x="5780088" y="2711450"/>
            <a:ext cx="1230312"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81" name="Text Box 9"/>
          <p:cNvSpPr txBox="1">
            <a:spLocks noChangeArrowheads="1"/>
          </p:cNvSpPr>
          <p:nvPr/>
        </p:nvSpPr>
        <p:spPr bwMode="auto">
          <a:xfrm>
            <a:off x="2195513" y="6884988"/>
            <a:ext cx="504031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6000" b="1">
                <a:solidFill>
                  <a:srgbClr val="CC0000"/>
                </a:solidFill>
                <a:ea typeface="黑体" pitchFamily="2" charset="-122"/>
              </a:rPr>
              <a:t>主讲：李彬</a:t>
            </a:r>
          </a:p>
        </p:txBody>
      </p:sp>
      <p:sp>
        <p:nvSpPr>
          <p:cNvPr id="86023" name="Rectangle 13"/>
          <p:cNvSpPr>
            <a:spLocks noChangeArrowheads="1"/>
          </p:cNvSpPr>
          <p:nvPr/>
        </p:nvSpPr>
        <p:spPr bwMode="auto">
          <a:xfrm>
            <a:off x="0" y="4221163"/>
            <a:ext cx="9144000" cy="2636837"/>
          </a:xfrm>
          <a:prstGeom prst="rect">
            <a:avLst/>
          </a:prstGeom>
          <a:gradFill rotWithShape="1">
            <a:gsLst>
              <a:gs pos="0">
                <a:schemeClr val="bg1">
                  <a:alpha val="0"/>
                </a:schemeClr>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59077"/>
                                        </p:tgtEl>
                                        <p:attrNameLst>
                                          <p:attrName>style.visibility</p:attrName>
                                        </p:attrNameLst>
                                      </p:cBhvr>
                                      <p:to>
                                        <p:strVal val="visible"/>
                                      </p:to>
                                    </p:set>
                                    <p:animEffect transition="in" filter="fade">
                                      <p:cBhvr>
                                        <p:cTn id="7" dur="2000"/>
                                        <p:tgtEl>
                                          <p:spTgt spid="259077"/>
                                        </p:tgtEl>
                                      </p:cBhvr>
                                    </p:animEffect>
                                  </p:childTnLst>
                                </p:cTn>
                              </p:par>
                              <p:par>
                                <p:cTn id="8" presetID="10" presetClass="entr" presetSubtype="0" fill="hold" nodeType="withEffect">
                                  <p:stCondLst>
                                    <p:cond delay="0"/>
                                  </p:stCondLst>
                                  <p:childTnLst>
                                    <p:set>
                                      <p:cBhvr>
                                        <p:cTn id="9" dur="1" fill="hold">
                                          <p:stCondLst>
                                            <p:cond delay="0"/>
                                          </p:stCondLst>
                                        </p:cTn>
                                        <p:tgtEl>
                                          <p:spTgt spid="259078"/>
                                        </p:tgtEl>
                                        <p:attrNameLst>
                                          <p:attrName>style.visibility</p:attrName>
                                        </p:attrNameLst>
                                      </p:cBhvr>
                                      <p:to>
                                        <p:strVal val="visible"/>
                                      </p:to>
                                    </p:set>
                                    <p:animEffect transition="in" filter="fade">
                                      <p:cBhvr>
                                        <p:cTn id="10" dur="2000"/>
                                        <p:tgtEl>
                                          <p:spTgt spid="259078"/>
                                        </p:tgtEl>
                                      </p:cBhvr>
                                    </p:animEffect>
                                  </p:childTnLst>
                                </p:cTn>
                              </p:par>
                              <p:par>
                                <p:cTn id="11" presetID="10" presetClass="entr" presetSubtype="0" fill="hold" nodeType="withEffect">
                                  <p:stCondLst>
                                    <p:cond delay="0"/>
                                  </p:stCondLst>
                                  <p:childTnLst>
                                    <p:set>
                                      <p:cBhvr>
                                        <p:cTn id="12" dur="1" fill="hold">
                                          <p:stCondLst>
                                            <p:cond delay="0"/>
                                          </p:stCondLst>
                                        </p:cTn>
                                        <p:tgtEl>
                                          <p:spTgt spid="259079"/>
                                        </p:tgtEl>
                                        <p:attrNameLst>
                                          <p:attrName>style.visibility</p:attrName>
                                        </p:attrNameLst>
                                      </p:cBhvr>
                                      <p:to>
                                        <p:strVal val="visible"/>
                                      </p:to>
                                    </p:set>
                                    <p:animEffect transition="in" filter="fade">
                                      <p:cBhvr>
                                        <p:cTn id="13" dur="2000"/>
                                        <p:tgtEl>
                                          <p:spTgt spid="259079"/>
                                        </p:tgtEl>
                                      </p:cBhvr>
                                    </p:animEffect>
                                  </p:childTnLst>
                                </p:cTn>
                              </p:par>
                              <p:par>
                                <p:cTn id="14" presetID="10" presetClass="entr" presetSubtype="0" fill="hold" nodeType="withEffect">
                                  <p:stCondLst>
                                    <p:cond delay="0"/>
                                  </p:stCondLst>
                                  <p:childTnLst>
                                    <p:set>
                                      <p:cBhvr>
                                        <p:cTn id="15" dur="1" fill="hold">
                                          <p:stCondLst>
                                            <p:cond delay="0"/>
                                          </p:stCondLst>
                                        </p:cTn>
                                        <p:tgtEl>
                                          <p:spTgt spid="259080"/>
                                        </p:tgtEl>
                                        <p:attrNameLst>
                                          <p:attrName>style.visibility</p:attrName>
                                        </p:attrNameLst>
                                      </p:cBhvr>
                                      <p:to>
                                        <p:strVal val="visible"/>
                                      </p:to>
                                    </p:set>
                                    <p:animEffect transition="in" filter="fade">
                                      <p:cBhvr>
                                        <p:cTn id="16" dur="2000"/>
                                        <p:tgtEl>
                                          <p:spTgt spid="259080"/>
                                        </p:tgtEl>
                                      </p:cBhvr>
                                    </p:animEffect>
                                  </p:childTnLst>
                                </p:cTn>
                              </p:par>
                            </p:childTnLst>
                          </p:cTn>
                        </p:par>
                        <p:par>
                          <p:cTn id="17" fill="hold" nodeType="afterGroup">
                            <p:stCondLst>
                              <p:cond delay="2000"/>
                            </p:stCondLst>
                            <p:childTnLst>
                              <p:par>
                                <p:cTn id="18" presetID="0" presetClass="path" presetSubtype="0" fill="hold" nodeType="afterEffect">
                                  <p:stCondLst>
                                    <p:cond delay="3000"/>
                                  </p:stCondLst>
                                  <p:childTnLst>
                                    <p:animMotion origin="layout" path="M 2.77778E-6 4.73988E-6 L -0.40677 -0.67654 " pathEditMode="relative" rAng="0" ptsTypes="AA">
                                      <p:cBhvr>
                                        <p:cTn id="19" dur="1000" fill="hold"/>
                                        <p:tgtEl>
                                          <p:spTgt spid="259077"/>
                                        </p:tgtEl>
                                        <p:attrNameLst>
                                          <p:attrName>ppt_x</p:attrName>
                                          <p:attrName>ppt_y</p:attrName>
                                        </p:attrNameLst>
                                      </p:cBhvr>
                                      <p:rCtr x="-20347" y="-33827"/>
                                    </p:animMotion>
                                  </p:childTnLst>
                                </p:cTn>
                              </p:par>
                              <p:par>
                                <p:cTn id="20" presetID="0" presetClass="path" presetSubtype="0" fill="hold" nodeType="withEffect">
                                  <p:stCondLst>
                                    <p:cond delay="3000"/>
                                  </p:stCondLst>
                                  <p:childTnLst>
                                    <p:animMotion origin="layout" path="M -3.33333E-6 4.73988E-6 L -0.15382 -0.68717 " pathEditMode="relative" rAng="0" ptsTypes="AA">
                                      <p:cBhvr>
                                        <p:cTn id="21" dur="1000" fill="hold"/>
                                        <p:tgtEl>
                                          <p:spTgt spid="259078"/>
                                        </p:tgtEl>
                                        <p:attrNameLst>
                                          <p:attrName>ppt_x</p:attrName>
                                          <p:attrName>ppt_y</p:attrName>
                                        </p:attrNameLst>
                                      </p:cBhvr>
                                      <p:rCtr x="-7691" y="-34358"/>
                                    </p:animMotion>
                                  </p:childTnLst>
                                </p:cTn>
                              </p:par>
                              <p:par>
                                <p:cTn id="22" presetID="0" presetClass="path" presetSubtype="0" fill="hold" nodeType="withEffect">
                                  <p:stCondLst>
                                    <p:cond delay="3000"/>
                                  </p:stCondLst>
                                  <p:childTnLst>
                                    <p:animMotion origin="layout" path="M -2.22222E-6 4.73988E-6 L 0.1467 -0.68717 " pathEditMode="relative" rAng="0" ptsTypes="AA">
                                      <p:cBhvr>
                                        <p:cTn id="23" dur="1000" fill="hold"/>
                                        <p:tgtEl>
                                          <p:spTgt spid="259079"/>
                                        </p:tgtEl>
                                        <p:attrNameLst>
                                          <p:attrName>ppt_x</p:attrName>
                                          <p:attrName>ppt_y</p:attrName>
                                        </p:attrNameLst>
                                      </p:cBhvr>
                                      <p:rCtr x="7326" y="-34358"/>
                                    </p:animMotion>
                                  </p:childTnLst>
                                </p:cTn>
                              </p:par>
                              <p:par>
                                <p:cTn id="24" presetID="0" presetClass="path" presetSubtype="0" fill="hold" nodeType="withEffect">
                                  <p:stCondLst>
                                    <p:cond delay="3000"/>
                                  </p:stCondLst>
                                  <p:childTnLst>
                                    <p:animMotion origin="layout" path="M 4.44444E-6 4.73988E-6 L 0.42274 -0.69758 " pathEditMode="relative" rAng="0" ptsTypes="AA">
                                      <p:cBhvr>
                                        <p:cTn id="25" dur="1000" fill="hold"/>
                                        <p:tgtEl>
                                          <p:spTgt spid="259080"/>
                                        </p:tgtEl>
                                        <p:attrNameLst>
                                          <p:attrName>ppt_x</p:attrName>
                                          <p:attrName>ppt_y</p:attrName>
                                        </p:attrNameLst>
                                      </p:cBhvr>
                                      <p:rCtr x="21128" y="-34890"/>
                                    </p:animMotion>
                                  </p:childTnLst>
                                </p:cTn>
                              </p:par>
                              <p:par>
                                <p:cTn id="26" presetID="6" presetClass="emph" presetSubtype="0" fill="hold" nodeType="withEffect">
                                  <p:stCondLst>
                                    <p:cond delay="3000"/>
                                  </p:stCondLst>
                                  <p:childTnLst>
                                    <p:animScale>
                                      <p:cBhvr>
                                        <p:cTn id="27" dur="1000" fill="hold"/>
                                        <p:tgtEl>
                                          <p:spTgt spid="259077"/>
                                        </p:tgtEl>
                                      </p:cBhvr>
                                      <p:by x="50000" y="50000"/>
                                    </p:animScale>
                                  </p:childTnLst>
                                </p:cTn>
                              </p:par>
                              <p:par>
                                <p:cTn id="28" presetID="6" presetClass="emph" presetSubtype="0" fill="hold" nodeType="withEffect">
                                  <p:stCondLst>
                                    <p:cond delay="3000"/>
                                  </p:stCondLst>
                                  <p:childTnLst>
                                    <p:animScale>
                                      <p:cBhvr>
                                        <p:cTn id="29" dur="1000" fill="hold"/>
                                        <p:tgtEl>
                                          <p:spTgt spid="259078"/>
                                        </p:tgtEl>
                                      </p:cBhvr>
                                      <p:by x="50000" y="50000"/>
                                    </p:animScale>
                                  </p:childTnLst>
                                </p:cTn>
                              </p:par>
                              <p:par>
                                <p:cTn id="30" presetID="6" presetClass="emph" presetSubtype="0" fill="hold" nodeType="withEffect">
                                  <p:stCondLst>
                                    <p:cond delay="3000"/>
                                  </p:stCondLst>
                                  <p:childTnLst>
                                    <p:animScale>
                                      <p:cBhvr>
                                        <p:cTn id="31" dur="1000" fill="hold"/>
                                        <p:tgtEl>
                                          <p:spTgt spid="259079"/>
                                        </p:tgtEl>
                                      </p:cBhvr>
                                      <p:by x="50000" y="50000"/>
                                    </p:animScale>
                                  </p:childTnLst>
                                </p:cTn>
                              </p:par>
                              <p:par>
                                <p:cTn id="32" presetID="6" presetClass="emph" presetSubtype="0" fill="hold" nodeType="withEffect">
                                  <p:stCondLst>
                                    <p:cond delay="3000"/>
                                  </p:stCondLst>
                                  <p:childTnLst>
                                    <p:animScale>
                                      <p:cBhvr>
                                        <p:cTn id="33" dur="1000" fill="hold"/>
                                        <p:tgtEl>
                                          <p:spTgt spid="259080"/>
                                        </p:tgtEl>
                                      </p:cBhvr>
                                      <p:by x="50000" y="50000"/>
                                    </p:animScale>
                                  </p:childTnLst>
                                </p:cTn>
                              </p:par>
                              <p:par>
                                <p:cTn id="34" presetID="10" presetClass="exit" presetSubtype="0" fill="hold" nodeType="withEffect">
                                  <p:stCondLst>
                                    <p:cond delay="3000"/>
                                  </p:stCondLst>
                                  <p:childTnLst>
                                    <p:animEffect transition="out" filter="fade">
                                      <p:cBhvr>
                                        <p:cTn id="35" dur="1000"/>
                                        <p:tgtEl>
                                          <p:spTgt spid="259077"/>
                                        </p:tgtEl>
                                      </p:cBhvr>
                                    </p:animEffect>
                                    <p:set>
                                      <p:cBhvr>
                                        <p:cTn id="36" dur="1" fill="hold">
                                          <p:stCondLst>
                                            <p:cond delay="999"/>
                                          </p:stCondLst>
                                        </p:cTn>
                                        <p:tgtEl>
                                          <p:spTgt spid="259077"/>
                                        </p:tgtEl>
                                        <p:attrNameLst>
                                          <p:attrName>style.visibility</p:attrName>
                                        </p:attrNameLst>
                                      </p:cBhvr>
                                      <p:to>
                                        <p:strVal val="hidden"/>
                                      </p:to>
                                    </p:set>
                                  </p:childTnLst>
                                </p:cTn>
                              </p:par>
                              <p:par>
                                <p:cTn id="37" presetID="10" presetClass="exit" presetSubtype="0" fill="hold" nodeType="withEffect">
                                  <p:stCondLst>
                                    <p:cond delay="3000"/>
                                  </p:stCondLst>
                                  <p:childTnLst>
                                    <p:animEffect transition="out" filter="fade">
                                      <p:cBhvr>
                                        <p:cTn id="38" dur="1000"/>
                                        <p:tgtEl>
                                          <p:spTgt spid="259078"/>
                                        </p:tgtEl>
                                      </p:cBhvr>
                                    </p:animEffect>
                                    <p:set>
                                      <p:cBhvr>
                                        <p:cTn id="39" dur="1" fill="hold">
                                          <p:stCondLst>
                                            <p:cond delay="999"/>
                                          </p:stCondLst>
                                        </p:cTn>
                                        <p:tgtEl>
                                          <p:spTgt spid="259078"/>
                                        </p:tgtEl>
                                        <p:attrNameLst>
                                          <p:attrName>style.visibility</p:attrName>
                                        </p:attrNameLst>
                                      </p:cBhvr>
                                      <p:to>
                                        <p:strVal val="hidden"/>
                                      </p:to>
                                    </p:set>
                                  </p:childTnLst>
                                </p:cTn>
                              </p:par>
                              <p:par>
                                <p:cTn id="40" presetID="10" presetClass="exit" presetSubtype="0" fill="hold" nodeType="withEffect">
                                  <p:stCondLst>
                                    <p:cond delay="3000"/>
                                  </p:stCondLst>
                                  <p:childTnLst>
                                    <p:animEffect transition="out" filter="fade">
                                      <p:cBhvr>
                                        <p:cTn id="41" dur="1000"/>
                                        <p:tgtEl>
                                          <p:spTgt spid="259079"/>
                                        </p:tgtEl>
                                      </p:cBhvr>
                                    </p:animEffect>
                                    <p:set>
                                      <p:cBhvr>
                                        <p:cTn id="42" dur="1" fill="hold">
                                          <p:stCondLst>
                                            <p:cond delay="999"/>
                                          </p:stCondLst>
                                        </p:cTn>
                                        <p:tgtEl>
                                          <p:spTgt spid="259079"/>
                                        </p:tgtEl>
                                        <p:attrNameLst>
                                          <p:attrName>style.visibility</p:attrName>
                                        </p:attrNameLst>
                                      </p:cBhvr>
                                      <p:to>
                                        <p:strVal val="hidden"/>
                                      </p:to>
                                    </p:set>
                                  </p:childTnLst>
                                </p:cTn>
                              </p:par>
                              <p:par>
                                <p:cTn id="43" presetID="10" presetClass="exit" presetSubtype="0" fill="hold" nodeType="withEffect">
                                  <p:stCondLst>
                                    <p:cond delay="3000"/>
                                  </p:stCondLst>
                                  <p:childTnLst>
                                    <p:animEffect transition="out" filter="fade">
                                      <p:cBhvr>
                                        <p:cTn id="44" dur="1000"/>
                                        <p:tgtEl>
                                          <p:spTgt spid="259080"/>
                                        </p:tgtEl>
                                      </p:cBhvr>
                                    </p:animEffect>
                                    <p:set>
                                      <p:cBhvr>
                                        <p:cTn id="45" dur="1" fill="hold">
                                          <p:stCondLst>
                                            <p:cond delay="999"/>
                                          </p:stCondLst>
                                        </p:cTn>
                                        <p:tgtEl>
                                          <p:spTgt spid="259080"/>
                                        </p:tgtEl>
                                        <p:attrNameLst>
                                          <p:attrName>style.visibility</p:attrName>
                                        </p:attrNameLst>
                                      </p:cBhvr>
                                      <p:to>
                                        <p:strVal val="hidden"/>
                                      </p:to>
                                    </p:set>
                                  </p:childTnLst>
                                </p:cTn>
                              </p:par>
                            </p:childTnLst>
                          </p:cTn>
                        </p:par>
                        <p:par>
                          <p:cTn id="46" fill="hold" nodeType="afterGroup">
                            <p:stCondLst>
                              <p:cond delay="6000"/>
                            </p:stCondLst>
                            <p:childTnLst>
                              <p:par>
                                <p:cTn id="47" presetID="64" presetClass="path" presetSubtype="0" fill="hold" grpId="0" nodeType="afterEffect">
                                  <p:stCondLst>
                                    <p:cond delay="0"/>
                                  </p:stCondLst>
                                  <p:childTnLst>
                                    <p:animMotion origin="layout" path="M 5E-6 6.35838E-7 L 5E-6 -0.57665 " pathEditMode="relative" rAng="0" ptsTypes="AA">
                                      <p:cBhvr>
                                        <p:cTn id="48" dur="5000" fill="hold"/>
                                        <p:tgtEl>
                                          <p:spTgt spid="259081"/>
                                        </p:tgtEl>
                                        <p:attrNameLst>
                                          <p:attrName>ppt_x</p:attrName>
                                          <p:attrName>ppt_y</p:attrName>
                                        </p:attrNameLst>
                                      </p:cBhvr>
                                      <p:rCtr x="0" y="-288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Rectangle 10"/>
          <p:cNvSpPr>
            <a:spLocks noChangeArrowheads="1"/>
          </p:cNvSpPr>
          <p:nvPr/>
        </p:nvSpPr>
        <p:spPr bwMode="auto">
          <a:xfrm>
            <a:off x="0" y="765175"/>
            <a:ext cx="4572000" cy="720725"/>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pic>
        <p:nvPicPr>
          <p:cNvPr id="35844" name="Picture 4" descr="47637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3227388"/>
            <a:ext cx="48958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5"/>
          <p:cNvSpPr>
            <a:spLocks noChangeArrowheads="1"/>
          </p:cNvSpPr>
          <p:nvPr/>
        </p:nvSpPr>
        <p:spPr bwMode="auto">
          <a:xfrm>
            <a:off x="122238" y="765175"/>
            <a:ext cx="2936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600" b="1">
                <a:solidFill>
                  <a:schemeClr val="bg1"/>
                </a:solidFill>
                <a:ea typeface="黑体" pitchFamily="2" charset="-122"/>
              </a:rPr>
              <a:t>沟通重要原则</a:t>
            </a:r>
          </a:p>
        </p:txBody>
      </p:sp>
      <p:sp>
        <p:nvSpPr>
          <p:cNvPr id="35846" name="Rectangle 6"/>
          <p:cNvSpPr>
            <a:spLocks noChangeArrowheads="1"/>
          </p:cNvSpPr>
          <p:nvPr/>
        </p:nvSpPr>
        <p:spPr bwMode="auto">
          <a:xfrm>
            <a:off x="971550" y="1820863"/>
            <a:ext cx="661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400" b="1">
                <a:solidFill>
                  <a:srgbClr val="CC0000"/>
                </a:solidFill>
                <a:ea typeface="黑体" pitchFamily="2" charset="-122"/>
              </a:rPr>
              <a:t>平等：</a:t>
            </a:r>
            <a:r>
              <a:rPr kumimoji="1" lang="zh-CN" altLang="en-US" sz="2400" b="1">
                <a:ea typeface="黑体" pitchFamily="2" charset="-122"/>
              </a:rPr>
              <a:t>平等待人，沟通和人际关系的前提和基础</a:t>
            </a:r>
          </a:p>
        </p:txBody>
      </p:sp>
      <p:sp>
        <p:nvSpPr>
          <p:cNvPr id="35847" name="Rectangle 7"/>
          <p:cNvSpPr>
            <a:spLocks noChangeArrowheads="1"/>
          </p:cNvSpPr>
          <p:nvPr/>
        </p:nvSpPr>
        <p:spPr bwMode="auto">
          <a:xfrm>
            <a:off x="971550" y="2468563"/>
            <a:ext cx="5392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400" b="1">
                <a:solidFill>
                  <a:srgbClr val="CC0000"/>
                </a:solidFill>
                <a:ea typeface="黑体" pitchFamily="2" charset="-122"/>
              </a:rPr>
              <a:t>信用：</a:t>
            </a:r>
            <a:r>
              <a:rPr kumimoji="1" lang="zh-CN" altLang="en-US" sz="2400" b="1">
                <a:ea typeface="黑体" pitchFamily="2" charset="-122"/>
              </a:rPr>
              <a:t>既是沟通的原则也是做人的根基</a:t>
            </a:r>
          </a:p>
        </p:txBody>
      </p:sp>
      <p:sp>
        <p:nvSpPr>
          <p:cNvPr id="35848" name="Rectangle 8"/>
          <p:cNvSpPr>
            <a:spLocks noChangeArrowheads="1"/>
          </p:cNvSpPr>
          <p:nvPr/>
        </p:nvSpPr>
        <p:spPr bwMode="auto">
          <a:xfrm>
            <a:off x="971550" y="3116263"/>
            <a:ext cx="416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400" b="1">
                <a:solidFill>
                  <a:srgbClr val="CC0000"/>
                </a:solidFill>
                <a:ea typeface="黑体" pitchFamily="2" charset="-122"/>
              </a:rPr>
              <a:t>互利：</a:t>
            </a:r>
            <a:r>
              <a:rPr kumimoji="1" lang="zh-CN" altLang="en-US" sz="2400" b="1">
                <a:ea typeface="黑体" pitchFamily="2" charset="-122"/>
              </a:rPr>
              <a:t>物质上和精神上的互利</a:t>
            </a:r>
          </a:p>
        </p:txBody>
      </p:sp>
      <p:sp>
        <p:nvSpPr>
          <p:cNvPr id="35849" name="Rectangle 9"/>
          <p:cNvSpPr>
            <a:spLocks noChangeArrowheads="1"/>
          </p:cNvSpPr>
          <p:nvPr/>
        </p:nvSpPr>
        <p:spPr bwMode="auto">
          <a:xfrm>
            <a:off x="971550" y="3763963"/>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400" b="1">
                <a:solidFill>
                  <a:srgbClr val="CC0000"/>
                </a:solidFill>
                <a:ea typeface="黑体" pitchFamily="2" charset="-122"/>
              </a:rPr>
              <a:t>平等：</a:t>
            </a:r>
            <a:r>
              <a:rPr kumimoji="1" lang="zh-CN" altLang="en-US" sz="2400" b="1">
                <a:ea typeface="黑体" pitchFamily="2" charset="-122"/>
              </a:rPr>
              <a:t>真诚合作</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5850"/>
                                        </p:tgtEl>
                                        <p:attrNameLst>
                                          <p:attrName>style.visibility</p:attrName>
                                        </p:attrNameLst>
                                      </p:cBhvr>
                                      <p:to>
                                        <p:strVal val="visible"/>
                                      </p:to>
                                    </p:set>
                                    <p:animEffect transition="in" filter="slide(fromLeft)">
                                      <p:cBhvr>
                                        <p:cTn id="7" dur="500"/>
                                        <p:tgtEl>
                                          <p:spTgt spid="3585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845"/>
                                        </p:tgtEl>
                                        <p:attrNameLst>
                                          <p:attrName>style.visibility</p:attrName>
                                        </p:attrNameLst>
                                      </p:cBhvr>
                                      <p:to>
                                        <p:strVal val="visible"/>
                                      </p:to>
                                    </p:set>
                                    <p:animEffect transition="in" filter="fade">
                                      <p:cBhvr>
                                        <p:cTn id="11" dur="1000"/>
                                        <p:tgtEl>
                                          <p:spTgt spid="35845"/>
                                        </p:tgtEl>
                                      </p:cBhvr>
                                    </p:animEffect>
                                  </p:childTnLst>
                                </p:cTn>
                              </p:par>
                            </p:childTnLst>
                          </p:cTn>
                        </p:par>
                        <p:par>
                          <p:cTn id="12" fill="hold" nodeType="afterGroup">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35847"/>
                                        </p:tgtEl>
                                        <p:attrNameLst>
                                          <p:attrName>style.visibility</p:attrName>
                                        </p:attrNameLst>
                                      </p:cBhvr>
                                      <p:to>
                                        <p:strVal val="visible"/>
                                      </p:to>
                                    </p:set>
                                    <p:animEffect transition="in" filter="wipe(left)">
                                      <p:cBhvr>
                                        <p:cTn id="15" dur="500"/>
                                        <p:tgtEl>
                                          <p:spTgt spid="3584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5846"/>
                                        </p:tgtEl>
                                        <p:attrNameLst>
                                          <p:attrName>style.visibility</p:attrName>
                                        </p:attrNameLst>
                                      </p:cBhvr>
                                      <p:to>
                                        <p:strVal val="visible"/>
                                      </p:to>
                                    </p:set>
                                    <p:animEffect transition="in" filter="wipe(left)">
                                      <p:cBhvr>
                                        <p:cTn id="18" dur="500"/>
                                        <p:tgtEl>
                                          <p:spTgt spid="3584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5848"/>
                                        </p:tgtEl>
                                        <p:attrNameLst>
                                          <p:attrName>style.visibility</p:attrName>
                                        </p:attrNameLst>
                                      </p:cBhvr>
                                      <p:to>
                                        <p:strVal val="visible"/>
                                      </p:to>
                                    </p:set>
                                    <p:animEffect transition="in" filter="wipe(left)">
                                      <p:cBhvr>
                                        <p:cTn id="21" dur="500"/>
                                        <p:tgtEl>
                                          <p:spTgt spid="3584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5849"/>
                                        </p:tgtEl>
                                        <p:attrNameLst>
                                          <p:attrName>style.visibility</p:attrName>
                                        </p:attrNameLst>
                                      </p:cBhvr>
                                      <p:to>
                                        <p:strVal val="visible"/>
                                      </p:to>
                                    </p:set>
                                    <p:animEffect transition="in" filter="wipe(left)">
                                      <p:cBhvr>
                                        <p:cTn id="24" dur="500"/>
                                        <p:tgtEl>
                                          <p:spTgt spid="35849"/>
                                        </p:tgtEl>
                                      </p:cBhvr>
                                    </p:animEffect>
                                  </p:childTnLst>
                                </p:cTn>
                              </p:par>
                            </p:childTnLst>
                          </p:cTn>
                        </p:par>
                        <p:par>
                          <p:cTn id="25" fill="hold" nodeType="afterGroup">
                            <p:stCondLst>
                              <p:cond delay="2000"/>
                            </p:stCondLst>
                            <p:childTnLst>
                              <p:par>
                                <p:cTn id="26" presetID="10" presetClass="entr" presetSubtype="0" fill="hold" nodeType="afterEffect">
                                  <p:stCondLst>
                                    <p:cond delay="0"/>
                                  </p:stCondLst>
                                  <p:childTnLst>
                                    <p:set>
                                      <p:cBhvr>
                                        <p:cTn id="27" dur="1" fill="hold">
                                          <p:stCondLst>
                                            <p:cond delay="0"/>
                                          </p:stCondLst>
                                        </p:cTn>
                                        <p:tgtEl>
                                          <p:spTgt spid="35844"/>
                                        </p:tgtEl>
                                        <p:attrNameLst>
                                          <p:attrName>style.visibility</p:attrName>
                                        </p:attrNameLst>
                                      </p:cBhvr>
                                      <p:to>
                                        <p:strVal val="visible"/>
                                      </p:to>
                                    </p:set>
                                    <p:animEffect transition="in" filter="fade">
                                      <p:cBhvr>
                                        <p:cTn id="28" dur="10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0" grpId="0" animBg="1"/>
      <p:bldP spid="35845" grpId="0"/>
      <p:bldP spid="35846" grpId="0"/>
      <p:bldP spid="35847" grpId="0"/>
      <p:bldP spid="35848" grpId="0"/>
      <p:bldP spid="35849" grpId="0"/>
    </p:bldLst>
  </p:timing>
</p:sld>
</file>

<file path=ppt/tags/tag1.xml><?xml version="1.0" encoding="utf-8"?>
<p:tagLst xmlns:a="http://schemas.openxmlformats.org/drawingml/2006/main" xmlns:r="http://schemas.openxmlformats.org/officeDocument/2006/relationships" xmlns:p="http://schemas.openxmlformats.org/presentationml/2006/main">
  <p:tag name="GENSWF_MOVIE_ONCLICK_URL" val="http://"/>
  <p:tag name="GENSWF_MOVIE_PRESENTATION_END_URL" val="http://"/>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3830</TotalTime>
  <Words>4331</Words>
  <Application>Microsoft Office PowerPoint</Application>
  <PresentationFormat>全屏显示(4:3)</PresentationFormat>
  <Paragraphs>579</Paragraphs>
  <Slides>84</Slides>
  <Notes>84</Notes>
  <HiddenSlides>0</HiddenSlides>
  <MMClips>0</MMClips>
  <ScaleCrop>false</ScaleCrop>
  <HeadingPairs>
    <vt:vector size="4" baseType="variant">
      <vt:variant>
        <vt:lpstr>主题</vt:lpstr>
      </vt:variant>
      <vt:variant>
        <vt:i4>1</vt:i4>
      </vt:variant>
      <vt:variant>
        <vt:lpstr>幻灯片标题</vt:lpstr>
      </vt:variant>
      <vt:variant>
        <vt:i4>84</vt:i4>
      </vt:variant>
    </vt:vector>
  </HeadingPairs>
  <TitlesOfParts>
    <vt:vector size="8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口头沟通</vt:lpstr>
      <vt:lpstr>口头沟通三要素</vt:lpstr>
      <vt:lpstr>PowerPoint 演示文稿</vt:lpstr>
      <vt:lpstr>PowerPoint 演示文稿</vt:lpstr>
      <vt:lpstr>PowerPoint 演示文稿</vt:lpstr>
      <vt:lpstr>注意自己的措词，多使用事实陈述</vt:lpstr>
      <vt:lpstr>进行口头沟通时，要注意用语</vt:lpstr>
      <vt:lpstr>PowerPoint 演示文稿</vt:lpstr>
      <vt:lpstr>PowerPoint 演示文稿</vt:lpstr>
      <vt:lpstr>PowerPoint 演示文稿</vt:lpstr>
      <vt:lpstr>PowerPoint 演示文稿</vt:lpstr>
      <vt:lpstr>PowerPoint 演示文稿</vt:lpstr>
      <vt:lpstr>PowerPoint 演示文稿</vt:lpstr>
      <vt:lpstr>提问，说听双方有问有答，才能更一进达到双方沟通、交流互动。</vt:lpstr>
      <vt:lpstr>    练习控制好你的情绪，不要情绪反应过度（如打岔、反驳），要静心听完全部的内容。</vt:lpstr>
      <vt:lpstr>要察言观色，听话同时要注意方的身体语言、姿势、表情。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上级如何创造良好的沟通情境</vt:lpstr>
      <vt:lpstr>PowerPoint 演示文稿</vt:lpstr>
      <vt:lpstr>PowerPoint 演示文稿</vt:lpstr>
      <vt:lpstr>PowerPoint 演示文稿</vt:lpstr>
      <vt:lpstr>PowerPoint 演示文稿</vt:lpstr>
      <vt:lpstr>    下级向上级所表示自己的态度和意见的一种过程，如报告、请示或反应意见。</vt:lpstr>
      <vt:lpstr>PowerPoint 演示文稿</vt:lpstr>
      <vt:lpstr>PowerPoint 演示文稿</vt:lpstr>
      <vt:lpstr>PowerPoint 演示文稿</vt:lpstr>
      <vt:lpstr>PowerPoint 演示文稿</vt:lpstr>
      <vt:lpstr>PowerPoint 演示文稿</vt:lpstr>
      <vt:lpstr>PowerPoint 演示文稿</vt:lpstr>
      <vt:lpstr>    平行沟通是指在组织内各阶层间横向的一种沟通程序。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高效沟通技巧</dc:title>
  <dc:creator>李彬</dc:creator>
  <cp:lastModifiedBy>LBDZ</cp:lastModifiedBy>
  <cp:revision>146</cp:revision>
  <dcterms:created xsi:type="dcterms:W3CDTF">2008-08-09T01:48:19Z</dcterms:created>
  <dcterms:modified xsi:type="dcterms:W3CDTF">2010-12-14T14:11:05Z</dcterms:modified>
</cp:coreProperties>
</file>